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0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11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2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3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4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5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6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2" r:id="rId12"/>
    <p:sldMasterId id="2147483804" r:id="rId13"/>
    <p:sldMasterId id="2147483816" r:id="rId14"/>
    <p:sldMasterId id="2147483828" r:id="rId15"/>
    <p:sldMasterId id="2147483840" r:id="rId16"/>
    <p:sldMasterId id="2147483852" r:id="rId17"/>
  </p:sldMasterIdLst>
  <p:notesMasterIdLst>
    <p:notesMasterId r:id="rId90"/>
  </p:notesMasterIdLst>
  <p:handoutMasterIdLst>
    <p:handoutMasterId r:id="rId91"/>
  </p:handoutMasterIdLst>
  <p:sldIdLst>
    <p:sldId id="950" r:id="rId18"/>
    <p:sldId id="957" r:id="rId19"/>
    <p:sldId id="1041" r:id="rId20"/>
    <p:sldId id="970" r:id="rId21"/>
    <p:sldId id="1023" r:id="rId22"/>
    <p:sldId id="974" r:id="rId23"/>
    <p:sldId id="980" r:id="rId24"/>
    <p:sldId id="1037" r:id="rId25"/>
    <p:sldId id="891" r:id="rId26"/>
    <p:sldId id="892" r:id="rId27"/>
    <p:sldId id="896" r:id="rId28"/>
    <p:sldId id="975" r:id="rId29"/>
    <p:sldId id="976" r:id="rId30"/>
    <p:sldId id="979" r:id="rId31"/>
    <p:sldId id="982" r:id="rId32"/>
    <p:sldId id="981" r:id="rId33"/>
    <p:sldId id="978" r:id="rId34"/>
    <p:sldId id="977" r:id="rId35"/>
    <p:sldId id="985" r:id="rId36"/>
    <p:sldId id="984" r:id="rId37"/>
    <p:sldId id="986" r:id="rId38"/>
    <p:sldId id="953" r:id="rId39"/>
    <p:sldId id="1043" r:id="rId40"/>
    <p:sldId id="987" r:id="rId41"/>
    <p:sldId id="954" r:id="rId42"/>
    <p:sldId id="988" r:id="rId43"/>
    <p:sldId id="989" r:id="rId44"/>
    <p:sldId id="1024" r:id="rId45"/>
    <p:sldId id="1002" r:id="rId46"/>
    <p:sldId id="1003" r:id="rId47"/>
    <p:sldId id="1004" r:id="rId48"/>
    <p:sldId id="1005" r:id="rId49"/>
    <p:sldId id="1006" r:id="rId50"/>
    <p:sldId id="1040" r:id="rId51"/>
    <p:sldId id="1019" r:id="rId52"/>
    <p:sldId id="1008" r:id="rId53"/>
    <p:sldId id="1009" r:id="rId54"/>
    <p:sldId id="1011" r:id="rId55"/>
    <p:sldId id="1021" r:id="rId56"/>
    <p:sldId id="1022" r:id="rId57"/>
    <p:sldId id="1012" r:id="rId58"/>
    <p:sldId id="1038" r:id="rId59"/>
    <p:sldId id="1039" r:id="rId60"/>
    <p:sldId id="1014" r:id="rId61"/>
    <p:sldId id="1015" r:id="rId62"/>
    <p:sldId id="1016" r:id="rId63"/>
    <p:sldId id="1017" r:id="rId64"/>
    <p:sldId id="1018" r:id="rId65"/>
    <p:sldId id="927" r:id="rId66"/>
    <p:sldId id="924" r:id="rId67"/>
    <p:sldId id="940" r:id="rId68"/>
    <p:sldId id="930" r:id="rId69"/>
    <p:sldId id="931" r:id="rId70"/>
    <p:sldId id="929" r:id="rId71"/>
    <p:sldId id="904" r:id="rId72"/>
    <p:sldId id="932" r:id="rId73"/>
    <p:sldId id="907" r:id="rId74"/>
    <p:sldId id="941" r:id="rId75"/>
    <p:sldId id="942" r:id="rId76"/>
    <p:sldId id="916" r:id="rId77"/>
    <p:sldId id="943" r:id="rId78"/>
    <p:sldId id="908" r:id="rId79"/>
    <p:sldId id="915" r:id="rId80"/>
    <p:sldId id="944" r:id="rId81"/>
    <p:sldId id="909" r:id="rId82"/>
    <p:sldId id="945" r:id="rId83"/>
    <p:sldId id="946" r:id="rId84"/>
    <p:sldId id="972" r:id="rId85"/>
    <p:sldId id="1036" r:id="rId86"/>
    <p:sldId id="962" r:id="rId87"/>
    <p:sldId id="1042" r:id="rId88"/>
    <p:sldId id="925" r:id="rId8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E36303"/>
    <a:srgbClr val="FFFF66"/>
    <a:srgbClr val="193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4660"/>
  </p:normalViewPr>
  <p:slideViewPr>
    <p:cSldViewPr>
      <p:cViewPr varScale="1">
        <p:scale>
          <a:sx n="61" d="100"/>
          <a:sy n="61" d="100"/>
        </p:scale>
        <p:origin x="1469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8651747948477435E-2"/>
          <c:y val="2.061644564215304E-2"/>
          <c:w val="0.87498060144611056"/>
          <c:h val="0.80386098503652226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Sheet1!$A$2:$A$32</c:f>
              <c:strCache>
                <c:ptCount val="31"/>
                <c:pt idx="0">
                  <c:v>北　京</c:v>
                </c:pt>
                <c:pt idx="1">
                  <c:v>天　津</c:v>
                </c:pt>
                <c:pt idx="2">
                  <c:v>河　北</c:v>
                </c:pt>
                <c:pt idx="3">
                  <c:v>山　西</c:v>
                </c:pt>
                <c:pt idx="4">
                  <c:v>内蒙古</c:v>
                </c:pt>
                <c:pt idx="5">
                  <c:v>辽　宁</c:v>
                </c:pt>
                <c:pt idx="6">
                  <c:v>吉　林</c:v>
                </c:pt>
                <c:pt idx="7">
                  <c:v>黑龙江</c:v>
                </c:pt>
                <c:pt idx="8">
                  <c:v>上　海</c:v>
                </c:pt>
                <c:pt idx="9">
                  <c:v>江　苏</c:v>
                </c:pt>
                <c:pt idx="10">
                  <c:v>浙　江</c:v>
                </c:pt>
                <c:pt idx="11">
                  <c:v>安　徽</c:v>
                </c:pt>
                <c:pt idx="12">
                  <c:v>福　建</c:v>
                </c:pt>
                <c:pt idx="13">
                  <c:v>江　西</c:v>
                </c:pt>
                <c:pt idx="14">
                  <c:v>山　东</c:v>
                </c:pt>
                <c:pt idx="15">
                  <c:v>河　南</c:v>
                </c:pt>
                <c:pt idx="16">
                  <c:v>湖　北</c:v>
                </c:pt>
                <c:pt idx="17">
                  <c:v>湖　南</c:v>
                </c:pt>
                <c:pt idx="18">
                  <c:v>广　东</c:v>
                </c:pt>
                <c:pt idx="19">
                  <c:v>广　西</c:v>
                </c:pt>
                <c:pt idx="20">
                  <c:v>海　南</c:v>
                </c:pt>
                <c:pt idx="21">
                  <c:v>重　庆</c:v>
                </c:pt>
                <c:pt idx="22">
                  <c:v>四　川</c:v>
                </c:pt>
                <c:pt idx="23">
                  <c:v>贵　州</c:v>
                </c:pt>
                <c:pt idx="24">
                  <c:v>云　南</c:v>
                </c:pt>
                <c:pt idx="25">
                  <c:v>西　藏</c:v>
                </c:pt>
                <c:pt idx="26">
                  <c:v>陕　西</c:v>
                </c:pt>
                <c:pt idx="27">
                  <c:v>甘　肃</c:v>
                </c:pt>
                <c:pt idx="28">
                  <c:v>青　海</c:v>
                </c:pt>
                <c:pt idx="29">
                  <c:v>宁　夏</c:v>
                </c:pt>
                <c:pt idx="30">
                  <c:v>新　疆</c:v>
                </c:pt>
              </c:strCache>
            </c:strRef>
          </c:cat>
          <c:val>
            <c:numRef>
              <c:f>Sheet1!$B$2:$B$32</c:f>
              <c:numCache>
                <c:formatCode>General</c:formatCode>
                <c:ptCount val="31"/>
                <c:pt idx="0">
                  <c:v>1268.8</c:v>
                </c:pt>
                <c:pt idx="1">
                  <c:v>464.7</c:v>
                </c:pt>
                <c:pt idx="2">
                  <c:v>313.10000000000002</c:v>
                </c:pt>
                <c:pt idx="3">
                  <c:v>152.19999999999999</c:v>
                </c:pt>
                <c:pt idx="4">
                  <c:v>122.1</c:v>
                </c:pt>
                <c:pt idx="5">
                  <c:v>435.2</c:v>
                </c:pt>
                <c:pt idx="6">
                  <c:v>130.69999999999999</c:v>
                </c:pt>
                <c:pt idx="7">
                  <c:v>161.30000000000001</c:v>
                </c:pt>
                <c:pt idx="8">
                  <c:v>862</c:v>
                </c:pt>
                <c:pt idx="9">
                  <c:v>1652.8</c:v>
                </c:pt>
                <c:pt idx="10">
                  <c:v>907.9</c:v>
                </c:pt>
                <c:pt idx="11">
                  <c:v>393.6</c:v>
                </c:pt>
                <c:pt idx="12">
                  <c:v>355</c:v>
                </c:pt>
                <c:pt idx="13">
                  <c:v>153.1</c:v>
                </c:pt>
                <c:pt idx="14">
                  <c:v>1304.0999999999999</c:v>
                </c:pt>
                <c:pt idx="15">
                  <c:v>400</c:v>
                </c:pt>
                <c:pt idx="16">
                  <c:v>510.9</c:v>
                </c:pt>
                <c:pt idx="17">
                  <c:v>367.9</c:v>
                </c:pt>
                <c:pt idx="18">
                  <c:v>1605.4</c:v>
                </c:pt>
                <c:pt idx="19">
                  <c:v>111.9</c:v>
                </c:pt>
                <c:pt idx="20">
                  <c:v>16.899999999999999</c:v>
                </c:pt>
                <c:pt idx="21">
                  <c:v>201.9</c:v>
                </c:pt>
                <c:pt idx="22">
                  <c:v>449.3</c:v>
                </c:pt>
                <c:pt idx="23">
                  <c:v>55.5</c:v>
                </c:pt>
                <c:pt idx="24">
                  <c:v>85.9</c:v>
                </c:pt>
                <c:pt idx="25">
                  <c:v>2.4</c:v>
                </c:pt>
                <c:pt idx="26">
                  <c:v>366.8</c:v>
                </c:pt>
                <c:pt idx="27">
                  <c:v>76.900000000000006</c:v>
                </c:pt>
                <c:pt idx="28">
                  <c:v>14.3</c:v>
                </c:pt>
                <c:pt idx="29">
                  <c:v>23.9</c:v>
                </c:pt>
                <c:pt idx="30">
                  <c:v>49.2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2A-4BB5-A1D4-E811951D7F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0233808"/>
        <c:axId val="280234368"/>
      </c:barChart>
      <c:catAx>
        <c:axId val="2802338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0" vert="wordArtVertRtl"/>
          <a:lstStyle/>
          <a:p>
            <a:pPr>
              <a:defRPr sz="1200"/>
            </a:pPr>
            <a:endParaRPr lang="zh-CN"/>
          </a:p>
        </c:txPr>
        <c:crossAx val="280234368"/>
        <c:crosses val="autoZero"/>
        <c:auto val="1"/>
        <c:lblAlgn val="ctr"/>
        <c:lblOffset val="100"/>
        <c:noMultiLvlLbl val="0"/>
      </c:catAx>
      <c:valAx>
        <c:axId val="2802343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zh-CN"/>
          </a:p>
        </c:txPr>
        <c:crossAx val="28023380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Sheet1!$I$2:$I$32</c:f>
              <c:strCache>
                <c:ptCount val="31"/>
                <c:pt idx="0">
                  <c:v>北　京</c:v>
                </c:pt>
                <c:pt idx="1">
                  <c:v>天　津</c:v>
                </c:pt>
                <c:pt idx="2">
                  <c:v>河　北</c:v>
                </c:pt>
                <c:pt idx="3">
                  <c:v>山　西</c:v>
                </c:pt>
                <c:pt idx="4">
                  <c:v>内蒙古</c:v>
                </c:pt>
                <c:pt idx="5">
                  <c:v>辽　宁</c:v>
                </c:pt>
                <c:pt idx="6">
                  <c:v>吉　林</c:v>
                </c:pt>
                <c:pt idx="7">
                  <c:v>黑龙江</c:v>
                </c:pt>
                <c:pt idx="8">
                  <c:v>上　海</c:v>
                </c:pt>
                <c:pt idx="9">
                  <c:v>江　苏</c:v>
                </c:pt>
                <c:pt idx="10">
                  <c:v>浙　江</c:v>
                </c:pt>
                <c:pt idx="11">
                  <c:v>安　徽</c:v>
                </c:pt>
                <c:pt idx="12">
                  <c:v>福　建</c:v>
                </c:pt>
                <c:pt idx="13">
                  <c:v>江　西</c:v>
                </c:pt>
                <c:pt idx="14">
                  <c:v>山　东</c:v>
                </c:pt>
                <c:pt idx="15">
                  <c:v>河　南</c:v>
                </c:pt>
                <c:pt idx="16">
                  <c:v>湖　北</c:v>
                </c:pt>
                <c:pt idx="17">
                  <c:v>湖　南</c:v>
                </c:pt>
                <c:pt idx="18">
                  <c:v>广　东</c:v>
                </c:pt>
                <c:pt idx="19">
                  <c:v>广　西</c:v>
                </c:pt>
                <c:pt idx="20">
                  <c:v>海　南</c:v>
                </c:pt>
                <c:pt idx="21">
                  <c:v>重　庆</c:v>
                </c:pt>
                <c:pt idx="22">
                  <c:v>四　川</c:v>
                </c:pt>
                <c:pt idx="23">
                  <c:v>贵　州</c:v>
                </c:pt>
                <c:pt idx="24">
                  <c:v>云　南</c:v>
                </c:pt>
                <c:pt idx="25">
                  <c:v>西　藏</c:v>
                </c:pt>
                <c:pt idx="26">
                  <c:v>陕　西</c:v>
                </c:pt>
                <c:pt idx="27">
                  <c:v>甘　肃</c:v>
                </c:pt>
                <c:pt idx="28">
                  <c:v>青　海</c:v>
                </c:pt>
                <c:pt idx="29">
                  <c:v>宁　夏</c:v>
                </c:pt>
                <c:pt idx="30">
                  <c:v>新　疆</c:v>
                </c:pt>
              </c:strCache>
            </c:strRef>
          </c:cat>
          <c:val>
            <c:numRef>
              <c:f>Sheet1!$J$2:$J$32</c:f>
              <c:numCache>
                <c:formatCode>General</c:formatCode>
                <c:ptCount val="31"/>
                <c:pt idx="0">
                  <c:v>5.95</c:v>
                </c:pt>
                <c:pt idx="1">
                  <c:v>2.96</c:v>
                </c:pt>
                <c:pt idx="2">
                  <c:v>1.06</c:v>
                </c:pt>
                <c:pt idx="3">
                  <c:v>1.19</c:v>
                </c:pt>
                <c:pt idx="4">
                  <c:v>0.69</c:v>
                </c:pt>
                <c:pt idx="5">
                  <c:v>1.52</c:v>
                </c:pt>
                <c:pt idx="6">
                  <c:v>0.95</c:v>
                </c:pt>
                <c:pt idx="7">
                  <c:v>1.07</c:v>
                </c:pt>
                <c:pt idx="8">
                  <c:v>3.66</c:v>
                </c:pt>
                <c:pt idx="9">
                  <c:v>2.54</c:v>
                </c:pt>
                <c:pt idx="10">
                  <c:v>2.2599999999999998</c:v>
                </c:pt>
                <c:pt idx="11">
                  <c:v>1.89</c:v>
                </c:pt>
                <c:pt idx="12">
                  <c:v>1.48</c:v>
                </c:pt>
                <c:pt idx="13">
                  <c:v>0.97</c:v>
                </c:pt>
                <c:pt idx="14">
                  <c:v>2.19</c:v>
                </c:pt>
                <c:pt idx="15">
                  <c:v>1.1399999999999999</c:v>
                </c:pt>
                <c:pt idx="16">
                  <c:v>1.87</c:v>
                </c:pt>
                <c:pt idx="17">
                  <c:v>1.36</c:v>
                </c:pt>
                <c:pt idx="18">
                  <c:v>2.37</c:v>
                </c:pt>
                <c:pt idx="19">
                  <c:v>0.71</c:v>
                </c:pt>
                <c:pt idx="20">
                  <c:v>0.48</c:v>
                </c:pt>
                <c:pt idx="21">
                  <c:v>1.42</c:v>
                </c:pt>
                <c:pt idx="22">
                  <c:v>1.57</c:v>
                </c:pt>
                <c:pt idx="23">
                  <c:v>0.6</c:v>
                </c:pt>
                <c:pt idx="24">
                  <c:v>0.67</c:v>
                </c:pt>
                <c:pt idx="25">
                  <c:v>0.26</c:v>
                </c:pt>
                <c:pt idx="26">
                  <c:v>2.0699999999999998</c:v>
                </c:pt>
                <c:pt idx="27">
                  <c:v>1.1200000000000001</c:v>
                </c:pt>
                <c:pt idx="28">
                  <c:v>0.62</c:v>
                </c:pt>
                <c:pt idx="29">
                  <c:v>0.87</c:v>
                </c:pt>
                <c:pt idx="30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A4-4144-B4F8-7D0FBCF348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4161504"/>
        <c:axId val="284162064"/>
      </c:barChart>
      <c:catAx>
        <c:axId val="2841615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0" vert="wordArtVertRtl"/>
          <a:lstStyle/>
          <a:p>
            <a:pPr>
              <a:defRPr sz="1200"/>
            </a:pPr>
            <a:endParaRPr lang="zh-CN"/>
          </a:p>
        </c:txPr>
        <c:crossAx val="284162064"/>
        <c:crosses val="autoZero"/>
        <c:auto val="1"/>
        <c:lblAlgn val="ctr"/>
        <c:lblOffset val="100"/>
        <c:noMultiLvlLbl val="0"/>
      </c:catAx>
      <c:valAx>
        <c:axId val="2841620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zh-CN"/>
          </a:p>
        </c:txPr>
        <c:crossAx val="28416150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55E100-7A69-44B7-8C81-03981CEB7590}" type="doc">
      <dgm:prSet loTypeId="urn:microsoft.com/office/officeart/2005/8/layout/cycle4" loCatId="cycle" qsTypeId="urn:microsoft.com/office/officeart/2005/8/quickstyle/simple3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8FA0F867-138A-4788-9801-B2123A946A97}">
      <dgm:prSet phldrT="[文本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rgbClr val="FF0000"/>
              </a:solidFill>
            </a:rPr>
            <a:t>中国科技创新投入</a:t>
          </a:r>
          <a:endParaRPr lang="zh-CN" altLang="en-US" sz="2000" dirty="0">
            <a:solidFill>
              <a:srgbClr val="FF0000"/>
            </a:solidFill>
          </a:endParaRPr>
        </a:p>
      </dgm:t>
    </dgm:pt>
    <dgm:pt modelId="{073877B3-868A-4BFE-8DE8-0B211A4B2A09}" type="parTrans" cxnId="{1B2F3C7B-DA45-4608-A692-94B598209B70}">
      <dgm:prSet/>
      <dgm:spPr/>
      <dgm:t>
        <a:bodyPr/>
        <a:lstStyle/>
        <a:p>
          <a:endParaRPr lang="zh-CN" altLang="en-US"/>
        </a:p>
      </dgm:t>
    </dgm:pt>
    <dgm:pt modelId="{8B2FEF40-08D7-4892-B4A5-5A5F4B7B17FF}" type="sibTrans" cxnId="{1B2F3C7B-DA45-4608-A692-94B598209B70}">
      <dgm:prSet/>
      <dgm:spPr/>
      <dgm:t>
        <a:bodyPr/>
        <a:lstStyle/>
        <a:p>
          <a:endParaRPr lang="zh-CN" altLang="en-US"/>
        </a:p>
      </dgm:t>
    </dgm:pt>
    <dgm:pt modelId="{BD167B6D-11F0-4EB8-A336-59F53E0D1323}">
      <dgm:prSet phldrT="[文本]" custT="1"/>
      <dgm:spPr/>
      <dgm:t>
        <a:bodyPr/>
        <a:lstStyle/>
        <a:p>
          <a:r>
            <a:rPr lang="zh-CN" altLang="en-US" sz="2000" dirty="0" smtClean="0"/>
            <a:t>中国科技投入产出</a:t>
          </a:r>
          <a:endParaRPr lang="zh-CN" altLang="en-US" sz="2000" dirty="0"/>
        </a:p>
      </dgm:t>
    </dgm:pt>
    <dgm:pt modelId="{08AED819-9CBC-42A8-89F5-633761FE241A}" type="parTrans" cxnId="{A48211F8-31EA-4A9D-BA4A-7257130B94B6}">
      <dgm:prSet/>
      <dgm:spPr/>
      <dgm:t>
        <a:bodyPr/>
        <a:lstStyle/>
        <a:p>
          <a:endParaRPr lang="zh-CN" altLang="en-US"/>
        </a:p>
      </dgm:t>
    </dgm:pt>
    <dgm:pt modelId="{580D0FEA-9DA4-4200-974B-CD8EF3BB4AC6}" type="sibTrans" cxnId="{A48211F8-31EA-4A9D-BA4A-7257130B94B6}">
      <dgm:prSet/>
      <dgm:spPr/>
      <dgm:t>
        <a:bodyPr/>
        <a:lstStyle/>
        <a:p>
          <a:endParaRPr lang="zh-CN" altLang="en-US"/>
        </a:p>
      </dgm:t>
    </dgm:pt>
    <dgm:pt modelId="{E0B034C7-0D9E-4BA0-9738-76CB22DD2100}">
      <dgm:prSet phldrT="[文本]" custT="1"/>
      <dgm:spPr/>
      <dgm:t>
        <a:bodyPr/>
        <a:lstStyle/>
        <a:p>
          <a:r>
            <a:rPr lang="zh-CN" altLang="en-US" sz="2000" dirty="0" smtClean="0"/>
            <a:t>科技创新要素模型</a:t>
          </a:r>
          <a:endParaRPr lang="zh-CN" altLang="en-US" sz="2000" dirty="0"/>
        </a:p>
      </dgm:t>
    </dgm:pt>
    <dgm:pt modelId="{0F852AC0-B42F-4DB4-9FF5-E07D29F67363}" type="parTrans" cxnId="{6C73BE8F-75F9-4F79-87CD-838C8E90FB63}">
      <dgm:prSet/>
      <dgm:spPr/>
      <dgm:t>
        <a:bodyPr/>
        <a:lstStyle/>
        <a:p>
          <a:endParaRPr lang="zh-CN" altLang="en-US"/>
        </a:p>
      </dgm:t>
    </dgm:pt>
    <dgm:pt modelId="{31D25978-6F66-4406-8A1F-9E1F214300B8}" type="sibTrans" cxnId="{6C73BE8F-75F9-4F79-87CD-838C8E90FB63}">
      <dgm:prSet/>
      <dgm:spPr/>
      <dgm:t>
        <a:bodyPr/>
        <a:lstStyle/>
        <a:p>
          <a:endParaRPr lang="zh-CN" altLang="en-US"/>
        </a:p>
      </dgm:t>
    </dgm:pt>
    <dgm:pt modelId="{0D5EEB9B-5494-4C88-A193-0854925C82B2}">
      <dgm:prSet phldrT="[文本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altLang="zh-CN" sz="2000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000" dirty="0" smtClean="0"/>
            <a:t>从信息获取看创新</a:t>
          </a:r>
        </a:p>
        <a:p>
          <a:pPr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dirty="0"/>
        </a:p>
      </dgm:t>
    </dgm:pt>
    <dgm:pt modelId="{7F9B41D2-005C-4B6D-BBFD-3DC49D7507FB}" type="parTrans" cxnId="{E51546B0-B1EA-4934-9F38-4D3046616DEA}">
      <dgm:prSet/>
      <dgm:spPr/>
      <dgm:t>
        <a:bodyPr/>
        <a:lstStyle/>
        <a:p>
          <a:endParaRPr lang="zh-CN" altLang="en-US"/>
        </a:p>
      </dgm:t>
    </dgm:pt>
    <dgm:pt modelId="{A1EF23E8-DCE0-444D-80F0-6F7D71195991}" type="sibTrans" cxnId="{E51546B0-B1EA-4934-9F38-4D3046616DEA}">
      <dgm:prSet/>
      <dgm:spPr/>
      <dgm:t>
        <a:bodyPr/>
        <a:lstStyle/>
        <a:p>
          <a:endParaRPr lang="zh-CN" altLang="en-US"/>
        </a:p>
      </dgm:t>
    </dgm:pt>
    <dgm:pt modelId="{D8FF81BB-8ECC-4303-AEED-0DCF13EC64A1}" type="pres">
      <dgm:prSet presAssocID="{0555E100-7A69-44B7-8C81-03981CEB759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6097AB3-7F57-403B-9718-9553DF232F66}" type="pres">
      <dgm:prSet presAssocID="{0555E100-7A69-44B7-8C81-03981CEB7590}" presName="children" presStyleCnt="0"/>
      <dgm:spPr/>
    </dgm:pt>
    <dgm:pt modelId="{E86F9820-A6A4-42D6-A55A-2244D3DFE8A1}" type="pres">
      <dgm:prSet presAssocID="{0555E100-7A69-44B7-8C81-03981CEB7590}" presName="childPlaceholder" presStyleCnt="0"/>
      <dgm:spPr/>
    </dgm:pt>
    <dgm:pt modelId="{421A0494-282D-4084-AFDF-D503A8E5B350}" type="pres">
      <dgm:prSet presAssocID="{0555E100-7A69-44B7-8C81-03981CEB7590}" presName="circle" presStyleCnt="0"/>
      <dgm:spPr/>
    </dgm:pt>
    <dgm:pt modelId="{824DFEBE-866D-4BEF-8528-549E2C9F72E5}" type="pres">
      <dgm:prSet presAssocID="{0555E100-7A69-44B7-8C81-03981CEB759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BEE715-E9AE-4F82-AAA1-206D33CA4BAF}" type="pres">
      <dgm:prSet presAssocID="{0555E100-7A69-44B7-8C81-03981CEB759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A3FA63-27C5-47EE-B6A5-B561E6B1877A}" type="pres">
      <dgm:prSet presAssocID="{0555E100-7A69-44B7-8C81-03981CEB7590}" presName="quadrant3" presStyleLbl="node1" presStyleIdx="2" presStyleCnt="4" custLinFactNeighborX="811" custLinFactNeighborY="-10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FCBC97-E978-4073-B082-B20C765D95EB}" type="pres">
      <dgm:prSet presAssocID="{0555E100-7A69-44B7-8C81-03981CEB759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72CAA-8B4C-4D5A-99DD-72FFB2692005}" type="pres">
      <dgm:prSet presAssocID="{0555E100-7A69-44B7-8C81-03981CEB7590}" presName="quadrantPlaceholder" presStyleCnt="0"/>
      <dgm:spPr/>
    </dgm:pt>
    <dgm:pt modelId="{B1E6ACA4-0740-4344-86FF-87F5645D2E4E}" type="pres">
      <dgm:prSet presAssocID="{0555E100-7A69-44B7-8C81-03981CEB7590}" presName="center1" presStyleLbl="fgShp" presStyleIdx="0" presStyleCnt="2"/>
      <dgm:spPr/>
    </dgm:pt>
    <dgm:pt modelId="{F9EAA7FE-AF03-40FC-A03A-08DF29A445EC}" type="pres">
      <dgm:prSet presAssocID="{0555E100-7A69-44B7-8C81-03981CEB7590}" presName="center2" presStyleLbl="fgShp" presStyleIdx="1" presStyleCnt="2"/>
      <dgm:spPr/>
    </dgm:pt>
  </dgm:ptLst>
  <dgm:cxnLst>
    <dgm:cxn modelId="{F0458BCA-3442-49CC-A93E-3966C020C1EA}" type="presOf" srcId="{BD167B6D-11F0-4EB8-A336-59F53E0D1323}" destId="{DFBEE715-E9AE-4F82-AAA1-206D33CA4BAF}" srcOrd="0" destOrd="0" presId="urn:microsoft.com/office/officeart/2005/8/layout/cycle4"/>
    <dgm:cxn modelId="{6C73BE8F-75F9-4F79-87CD-838C8E90FB63}" srcId="{0555E100-7A69-44B7-8C81-03981CEB7590}" destId="{E0B034C7-0D9E-4BA0-9738-76CB22DD2100}" srcOrd="2" destOrd="0" parTransId="{0F852AC0-B42F-4DB4-9FF5-E07D29F67363}" sibTransId="{31D25978-6F66-4406-8A1F-9E1F214300B8}"/>
    <dgm:cxn modelId="{C169CD22-7013-4F7B-98A1-F94580B30358}" type="presOf" srcId="{0D5EEB9B-5494-4C88-A193-0854925C82B2}" destId="{D3FCBC97-E978-4073-B082-B20C765D95EB}" srcOrd="0" destOrd="0" presId="urn:microsoft.com/office/officeart/2005/8/layout/cycle4"/>
    <dgm:cxn modelId="{E51546B0-B1EA-4934-9F38-4D3046616DEA}" srcId="{0555E100-7A69-44B7-8C81-03981CEB7590}" destId="{0D5EEB9B-5494-4C88-A193-0854925C82B2}" srcOrd="3" destOrd="0" parTransId="{7F9B41D2-005C-4B6D-BBFD-3DC49D7507FB}" sibTransId="{A1EF23E8-DCE0-444D-80F0-6F7D71195991}"/>
    <dgm:cxn modelId="{1B2F3C7B-DA45-4608-A692-94B598209B70}" srcId="{0555E100-7A69-44B7-8C81-03981CEB7590}" destId="{8FA0F867-138A-4788-9801-B2123A946A97}" srcOrd="0" destOrd="0" parTransId="{073877B3-868A-4BFE-8DE8-0B211A4B2A09}" sibTransId="{8B2FEF40-08D7-4892-B4A5-5A5F4B7B17FF}"/>
    <dgm:cxn modelId="{CF2CD09C-D77A-449D-BC7B-8C4F4CCC5234}" type="presOf" srcId="{0555E100-7A69-44B7-8C81-03981CEB7590}" destId="{D8FF81BB-8ECC-4303-AEED-0DCF13EC64A1}" srcOrd="0" destOrd="0" presId="urn:microsoft.com/office/officeart/2005/8/layout/cycle4"/>
    <dgm:cxn modelId="{A48211F8-31EA-4A9D-BA4A-7257130B94B6}" srcId="{0555E100-7A69-44B7-8C81-03981CEB7590}" destId="{BD167B6D-11F0-4EB8-A336-59F53E0D1323}" srcOrd="1" destOrd="0" parTransId="{08AED819-9CBC-42A8-89F5-633761FE241A}" sibTransId="{580D0FEA-9DA4-4200-974B-CD8EF3BB4AC6}"/>
    <dgm:cxn modelId="{8798834B-E460-4CDD-8D60-EC62273F4C03}" type="presOf" srcId="{8FA0F867-138A-4788-9801-B2123A946A97}" destId="{824DFEBE-866D-4BEF-8528-549E2C9F72E5}" srcOrd="0" destOrd="0" presId="urn:microsoft.com/office/officeart/2005/8/layout/cycle4"/>
    <dgm:cxn modelId="{7FDF3ECA-6A75-43E9-8C9B-4983378C4CFA}" type="presOf" srcId="{E0B034C7-0D9E-4BA0-9738-76CB22DD2100}" destId="{23A3FA63-27C5-47EE-B6A5-B561E6B1877A}" srcOrd="0" destOrd="0" presId="urn:microsoft.com/office/officeart/2005/8/layout/cycle4"/>
    <dgm:cxn modelId="{8C35B7DD-B7C0-45B1-A355-1F7034C18AD5}" type="presParOf" srcId="{D8FF81BB-8ECC-4303-AEED-0DCF13EC64A1}" destId="{06097AB3-7F57-403B-9718-9553DF232F66}" srcOrd="0" destOrd="0" presId="urn:microsoft.com/office/officeart/2005/8/layout/cycle4"/>
    <dgm:cxn modelId="{F248DB5F-DCB2-4D46-8B19-83C477D8C34E}" type="presParOf" srcId="{06097AB3-7F57-403B-9718-9553DF232F66}" destId="{E86F9820-A6A4-42D6-A55A-2244D3DFE8A1}" srcOrd="0" destOrd="0" presId="urn:microsoft.com/office/officeart/2005/8/layout/cycle4"/>
    <dgm:cxn modelId="{759125F7-1153-4FE4-8889-07362819BAB2}" type="presParOf" srcId="{D8FF81BB-8ECC-4303-AEED-0DCF13EC64A1}" destId="{421A0494-282D-4084-AFDF-D503A8E5B350}" srcOrd="1" destOrd="0" presId="urn:microsoft.com/office/officeart/2005/8/layout/cycle4"/>
    <dgm:cxn modelId="{A272E062-6047-46CF-94C2-EE10450D90FA}" type="presParOf" srcId="{421A0494-282D-4084-AFDF-D503A8E5B350}" destId="{824DFEBE-866D-4BEF-8528-549E2C9F72E5}" srcOrd="0" destOrd="0" presId="urn:microsoft.com/office/officeart/2005/8/layout/cycle4"/>
    <dgm:cxn modelId="{11115CAB-7DE8-4D99-AEF5-B76D61E412B0}" type="presParOf" srcId="{421A0494-282D-4084-AFDF-D503A8E5B350}" destId="{DFBEE715-E9AE-4F82-AAA1-206D33CA4BAF}" srcOrd="1" destOrd="0" presId="urn:microsoft.com/office/officeart/2005/8/layout/cycle4"/>
    <dgm:cxn modelId="{5CA977AF-0535-420B-8370-22EA2226A09C}" type="presParOf" srcId="{421A0494-282D-4084-AFDF-D503A8E5B350}" destId="{23A3FA63-27C5-47EE-B6A5-B561E6B1877A}" srcOrd="2" destOrd="0" presId="urn:microsoft.com/office/officeart/2005/8/layout/cycle4"/>
    <dgm:cxn modelId="{6D91A356-DF78-4DA7-936A-5C77A1D5DCC3}" type="presParOf" srcId="{421A0494-282D-4084-AFDF-D503A8E5B350}" destId="{D3FCBC97-E978-4073-B082-B20C765D95EB}" srcOrd="3" destOrd="0" presId="urn:microsoft.com/office/officeart/2005/8/layout/cycle4"/>
    <dgm:cxn modelId="{68A2A7C7-606B-4DB5-B3C1-3B2ACECECD49}" type="presParOf" srcId="{421A0494-282D-4084-AFDF-D503A8E5B350}" destId="{45572CAA-8B4C-4D5A-99DD-72FFB2692005}" srcOrd="4" destOrd="0" presId="urn:microsoft.com/office/officeart/2005/8/layout/cycle4"/>
    <dgm:cxn modelId="{6C9E59CA-DBA6-40F0-B219-38205A97396D}" type="presParOf" srcId="{D8FF81BB-8ECC-4303-AEED-0DCF13EC64A1}" destId="{B1E6ACA4-0740-4344-86FF-87F5645D2E4E}" srcOrd="2" destOrd="0" presId="urn:microsoft.com/office/officeart/2005/8/layout/cycle4"/>
    <dgm:cxn modelId="{7F22FFEC-ED90-479F-ADB1-50059A30267A}" type="presParOf" srcId="{D8FF81BB-8ECC-4303-AEED-0DCF13EC64A1}" destId="{F9EAA7FE-AF03-40FC-A03A-08DF29A445E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55E100-7A69-44B7-8C81-03981CEB7590}" type="doc">
      <dgm:prSet loTypeId="urn:microsoft.com/office/officeart/2005/8/layout/cycle4" loCatId="cycle" qsTypeId="urn:microsoft.com/office/officeart/2005/8/quickstyle/simple3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8FA0F867-138A-4788-9801-B2123A946A97}">
      <dgm:prSet phldrT="[文本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</a:rPr>
            <a:t>中国科技创新投入</a:t>
          </a:r>
          <a:endParaRPr lang="zh-CN" altLang="en-US" sz="2000" dirty="0">
            <a:solidFill>
              <a:schemeClr val="tx1"/>
            </a:solidFill>
          </a:endParaRPr>
        </a:p>
      </dgm:t>
    </dgm:pt>
    <dgm:pt modelId="{073877B3-868A-4BFE-8DE8-0B211A4B2A09}" type="parTrans" cxnId="{1B2F3C7B-DA45-4608-A692-94B598209B70}">
      <dgm:prSet/>
      <dgm:spPr/>
      <dgm:t>
        <a:bodyPr/>
        <a:lstStyle/>
        <a:p>
          <a:endParaRPr lang="zh-CN" altLang="en-US"/>
        </a:p>
      </dgm:t>
    </dgm:pt>
    <dgm:pt modelId="{8B2FEF40-08D7-4892-B4A5-5A5F4B7B17FF}" type="sibTrans" cxnId="{1B2F3C7B-DA45-4608-A692-94B598209B70}">
      <dgm:prSet/>
      <dgm:spPr/>
      <dgm:t>
        <a:bodyPr/>
        <a:lstStyle/>
        <a:p>
          <a:endParaRPr lang="zh-CN" altLang="en-US"/>
        </a:p>
      </dgm:t>
    </dgm:pt>
    <dgm:pt modelId="{BD167B6D-11F0-4EB8-A336-59F53E0D1323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rgbClr val="7030A0"/>
        </a:solidFill>
      </dgm:spPr>
      <dgm:t>
        <a:bodyPr/>
        <a:lstStyle/>
        <a:p>
          <a:r>
            <a:rPr lang="zh-CN" altLang="en-US" sz="2000" dirty="0" smtClean="0">
              <a:solidFill>
                <a:srgbClr val="FF0000"/>
              </a:solidFill>
            </a:rPr>
            <a:t>中国科技创新产出</a:t>
          </a:r>
          <a:endParaRPr lang="zh-CN" altLang="en-US" sz="2000" dirty="0">
            <a:solidFill>
              <a:srgbClr val="FF0000"/>
            </a:solidFill>
          </a:endParaRPr>
        </a:p>
      </dgm:t>
    </dgm:pt>
    <dgm:pt modelId="{08AED819-9CBC-42A8-89F5-633761FE241A}" type="parTrans" cxnId="{A48211F8-31EA-4A9D-BA4A-7257130B94B6}">
      <dgm:prSet/>
      <dgm:spPr/>
      <dgm:t>
        <a:bodyPr/>
        <a:lstStyle/>
        <a:p>
          <a:endParaRPr lang="zh-CN" altLang="en-US"/>
        </a:p>
      </dgm:t>
    </dgm:pt>
    <dgm:pt modelId="{580D0FEA-9DA4-4200-974B-CD8EF3BB4AC6}" type="sibTrans" cxnId="{A48211F8-31EA-4A9D-BA4A-7257130B94B6}">
      <dgm:prSet/>
      <dgm:spPr/>
      <dgm:t>
        <a:bodyPr/>
        <a:lstStyle/>
        <a:p>
          <a:endParaRPr lang="zh-CN" altLang="en-US"/>
        </a:p>
      </dgm:t>
    </dgm:pt>
    <dgm:pt modelId="{E0B034C7-0D9E-4BA0-9738-76CB22DD2100}">
      <dgm:prSet phldrT="[文本]" custT="1"/>
      <dgm:spPr/>
      <dgm:t>
        <a:bodyPr/>
        <a:lstStyle/>
        <a:p>
          <a:r>
            <a:rPr lang="zh-CN" altLang="en-US" sz="2000" dirty="0" smtClean="0"/>
            <a:t>科技创新要素模型</a:t>
          </a:r>
          <a:endParaRPr lang="zh-CN" altLang="en-US" sz="2000" dirty="0"/>
        </a:p>
      </dgm:t>
    </dgm:pt>
    <dgm:pt modelId="{0F852AC0-B42F-4DB4-9FF5-E07D29F67363}" type="parTrans" cxnId="{6C73BE8F-75F9-4F79-87CD-838C8E90FB63}">
      <dgm:prSet/>
      <dgm:spPr/>
      <dgm:t>
        <a:bodyPr/>
        <a:lstStyle/>
        <a:p>
          <a:endParaRPr lang="zh-CN" altLang="en-US"/>
        </a:p>
      </dgm:t>
    </dgm:pt>
    <dgm:pt modelId="{31D25978-6F66-4406-8A1F-9E1F214300B8}" type="sibTrans" cxnId="{6C73BE8F-75F9-4F79-87CD-838C8E90FB63}">
      <dgm:prSet/>
      <dgm:spPr/>
      <dgm:t>
        <a:bodyPr/>
        <a:lstStyle/>
        <a:p>
          <a:endParaRPr lang="zh-CN" altLang="en-US"/>
        </a:p>
      </dgm:t>
    </dgm:pt>
    <dgm:pt modelId="{0D5EEB9B-5494-4C88-A193-0854925C82B2}">
      <dgm:prSet phldrT="[文本]"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altLang="zh-CN" sz="2000" dirty="0" smtClean="0"/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000" dirty="0" smtClean="0"/>
            <a:t>从信息获取看创新</a:t>
          </a:r>
        </a:p>
        <a:p>
          <a:pPr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dirty="0"/>
        </a:p>
      </dgm:t>
    </dgm:pt>
    <dgm:pt modelId="{7F9B41D2-005C-4B6D-BBFD-3DC49D7507FB}" type="parTrans" cxnId="{E51546B0-B1EA-4934-9F38-4D3046616DEA}">
      <dgm:prSet/>
      <dgm:spPr/>
      <dgm:t>
        <a:bodyPr/>
        <a:lstStyle/>
        <a:p>
          <a:endParaRPr lang="zh-CN" altLang="en-US"/>
        </a:p>
      </dgm:t>
    </dgm:pt>
    <dgm:pt modelId="{A1EF23E8-DCE0-444D-80F0-6F7D71195991}" type="sibTrans" cxnId="{E51546B0-B1EA-4934-9F38-4D3046616DEA}">
      <dgm:prSet/>
      <dgm:spPr/>
      <dgm:t>
        <a:bodyPr/>
        <a:lstStyle/>
        <a:p>
          <a:endParaRPr lang="zh-CN" altLang="en-US"/>
        </a:p>
      </dgm:t>
    </dgm:pt>
    <dgm:pt modelId="{D8FF81BB-8ECC-4303-AEED-0DCF13EC64A1}" type="pres">
      <dgm:prSet presAssocID="{0555E100-7A69-44B7-8C81-03981CEB759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6097AB3-7F57-403B-9718-9553DF232F66}" type="pres">
      <dgm:prSet presAssocID="{0555E100-7A69-44B7-8C81-03981CEB7590}" presName="children" presStyleCnt="0"/>
      <dgm:spPr/>
    </dgm:pt>
    <dgm:pt modelId="{E86F9820-A6A4-42D6-A55A-2244D3DFE8A1}" type="pres">
      <dgm:prSet presAssocID="{0555E100-7A69-44B7-8C81-03981CEB7590}" presName="childPlaceholder" presStyleCnt="0"/>
      <dgm:spPr/>
    </dgm:pt>
    <dgm:pt modelId="{421A0494-282D-4084-AFDF-D503A8E5B350}" type="pres">
      <dgm:prSet presAssocID="{0555E100-7A69-44B7-8C81-03981CEB7590}" presName="circle" presStyleCnt="0"/>
      <dgm:spPr/>
    </dgm:pt>
    <dgm:pt modelId="{824DFEBE-866D-4BEF-8528-549E2C9F72E5}" type="pres">
      <dgm:prSet presAssocID="{0555E100-7A69-44B7-8C81-03981CEB7590}" presName="quadrant1" presStyleLbl="node1" presStyleIdx="0" presStyleCnt="4" custLinFactNeighborX="1670" custLinFactNeighborY="-36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BEE715-E9AE-4F82-AAA1-206D33CA4BAF}" type="pres">
      <dgm:prSet presAssocID="{0555E100-7A69-44B7-8C81-03981CEB759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A3FA63-27C5-47EE-B6A5-B561E6B1877A}" type="pres">
      <dgm:prSet presAssocID="{0555E100-7A69-44B7-8C81-03981CEB7590}" presName="quadrant3" presStyleLbl="node1" presStyleIdx="2" presStyleCnt="4" custLinFactNeighborX="811" custLinFactNeighborY="-10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FCBC97-E978-4073-B082-B20C765D95EB}" type="pres">
      <dgm:prSet presAssocID="{0555E100-7A69-44B7-8C81-03981CEB759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72CAA-8B4C-4D5A-99DD-72FFB2692005}" type="pres">
      <dgm:prSet presAssocID="{0555E100-7A69-44B7-8C81-03981CEB7590}" presName="quadrantPlaceholder" presStyleCnt="0"/>
      <dgm:spPr/>
    </dgm:pt>
    <dgm:pt modelId="{B1E6ACA4-0740-4344-86FF-87F5645D2E4E}" type="pres">
      <dgm:prSet presAssocID="{0555E100-7A69-44B7-8C81-03981CEB7590}" presName="center1" presStyleLbl="fgShp" presStyleIdx="0" presStyleCnt="2"/>
      <dgm:spPr/>
    </dgm:pt>
    <dgm:pt modelId="{F9EAA7FE-AF03-40FC-A03A-08DF29A445EC}" type="pres">
      <dgm:prSet presAssocID="{0555E100-7A69-44B7-8C81-03981CEB7590}" presName="center2" presStyleLbl="fgShp" presStyleIdx="1" presStyleCnt="2"/>
      <dgm:spPr/>
    </dgm:pt>
  </dgm:ptLst>
  <dgm:cxnLst>
    <dgm:cxn modelId="{48C7E9CA-FFB3-44AF-BAAC-3D129BA17EAF}" type="presOf" srcId="{BD167B6D-11F0-4EB8-A336-59F53E0D1323}" destId="{DFBEE715-E9AE-4F82-AAA1-206D33CA4BAF}" srcOrd="0" destOrd="0" presId="urn:microsoft.com/office/officeart/2005/8/layout/cycle4"/>
    <dgm:cxn modelId="{1B2F3C7B-DA45-4608-A692-94B598209B70}" srcId="{0555E100-7A69-44B7-8C81-03981CEB7590}" destId="{8FA0F867-138A-4788-9801-B2123A946A97}" srcOrd="0" destOrd="0" parTransId="{073877B3-868A-4BFE-8DE8-0B211A4B2A09}" sibTransId="{8B2FEF40-08D7-4892-B4A5-5A5F4B7B17FF}"/>
    <dgm:cxn modelId="{E51546B0-B1EA-4934-9F38-4D3046616DEA}" srcId="{0555E100-7A69-44B7-8C81-03981CEB7590}" destId="{0D5EEB9B-5494-4C88-A193-0854925C82B2}" srcOrd="3" destOrd="0" parTransId="{7F9B41D2-005C-4B6D-BBFD-3DC49D7507FB}" sibTransId="{A1EF23E8-DCE0-444D-80F0-6F7D71195991}"/>
    <dgm:cxn modelId="{2DE67471-D963-402D-AB95-62DB477EF701}" type="presOf" srcId="{0D5EEB9B-5494-4C88-A193-0854925C82B2}" destId="{D3FCBC97-E978-4073-B082-B20C765D95EB}" srcOrd="0" destOrd="0" presId="urn:microsoft.com/office/officeart/2005/8/layout/cycle4"/>
    <dgm:cxn modelId="{C8760CFF-43D4-4BD5-B785-C5DE3F2FC91F}" type="presOf" srcId="{8FA0F867-138A-4788-9801-B2123A946A97}" destId="{824DFEBE-866D-4BEF-8528-549E2C9F72E5}" srcOrd="0" destOrd="0" presId="urn:microsoft.com/office/officeart/2005/8/layout/cycle4"/>
    <dgm:cxn modelId="{041900B4-9433-4E48-8345-E0AA15CA20AA}" type="presOf" srcId="{0555E100-7A69-44B7-8C81-03981CEB7590}" destId="{D8FF81BB-8ECC-4303-AEED-0DCF13EC64A1}" srcOrd="0" destOrd="0" presId="urn:microsoft.com/office/officeart/2005/8/layout/cycle4"/>
    <dgm:cxn modelId="{3C9B0236-1F28-4756-9E2D-DDB03A3DF5F0}" type="presOf" srcId="{E0B034C7-0D9E-4BA0-9738-76CB22DD2100}" destId="{23A3FA63-27C5-47EE-B6A5-B561E6B1877A}" srcOrd="0" destOrd="0" presId="urn:microsoft.com/office/officeart/2005/8/layout/cycle4"/>
    <dgm:cxn modelId="{6C73BE8F-75F9-4F79-87CD-838C8E90FB63}" srcId="{0555E100-7A69-44B7-8C81-03981CEB7590}" destId="{E0B034C7-0D9E-4BA0-9738-76CB22DD2100}" srcOrd="2" destOrd="0" parTransId="{0F852AC0-B42F-4DB4-9FF5-E07D29F67363}" sibTransId="{31D25978-6F66-4406-8A1F-9E1F214300B8}"/>
    <dgm:cxn modelId="{A48211F8-31EA-4A9D-BA4A-7257130B94B6}" srcId="{0555E100-7A69-44B7-8C81-03981CEB7590}" destId="{BD167B6D-11F0-4EB8-A336-59F53E0D1323}" srcOrd="1" destOrd="0" parTransId="{08AED819-9CBC-42A8-89F5-633761FE241A}" sibTransId="{580D0FEA-9DA4-4200-974B-CD8EF3BB4AC6}"/>
    <dgm:cxn modelId="{6DF406E6-E7AF-4C93-BD6C-499E15C7DD55}" type="presParOf" srcId="{D8FF81BB-8ECC-4303-AEED-0DCF13EC64A1}" destId="{06097AB3-7F57-403B-9718-9553DF232F66}" srcOrd="0" destOrd="0" presId="urn:microsoft.com/office/officeart/2005/8/layout/cycle4"/>
    <dgm:cxn modelId="{3B070CFC-6C82-4F7C-8BED-7BA15ABBEABE}" type="presParOf" srcId="{06097AB3-7F57-403B-9718-9553DF232F66}" destId="{E86F9820-A6A4-42D6-A55A-2244D3DFE8A1}" srcOrd="0" destOrd="0" presId="urn:microsoft.com/office/officeart/2005/8/layout/cycle4"/>
    <dgm:cxn modelId="{62234EC0-2AD9-456A-9E23-346A3A8852D1}" type="presParOf" srcId="{D8FF81BB-8ECC-4303-AEED-0DCF13EC64A1}" destId="{421A0494-282D-4084-AFDF-D503A8E5B350}" srcOrd="1" destOrd="0" presId="urn:microsoft.com/office/officeart/2005/8/layout/cycle4"/>
    <dgm:cxn modelId="{44C26BF9-05B1-4AFB-90BC-08530FF66AE8}" type="presParOf" srcId="{421A0494-282D-4084-AFDF-D503A8E5B350}" destId="{824DFEBE-866D-4BEF-8528-549E2C9F72E5}" srcOrd="0" destOrd="0" presId="urn:microsoft.com/office/officeart/2005/8/layout/cycle4"/>
    <dgm:cxn modelId="{B4F55743-B3BB-4C26-AE04-9251412851CC}" type="presParOf" srcId="{421A0494-282D-4084-AFDF-D503A8E5B350}" destId="{DFBEE715-E9AE-4F82-AAA1-206D33CA4BAF}" srcOrd="1" destOrd="0" presId="urn:microsoft.com/office/officeart/2005/8/layout/cycle4"/>
    <dgm:cxn modelId="{3C8C4FAB-C1A1-4059-8F27-010F4D661DC8}" type="presParOf" srcId="{421A0494-282D-4084-AFDF-D503A8E5B350}" destId="{23A3FA63-27C5-47EE-B6A5-B561E6B1877A}" srcOrd="2" destOrd="0" presId="urn:microsoft.com/office/officeart/2005/8/layout/cycle4"/>
    <dgm:cxn modelId="{81C3B86D-E454-4F99-9827-23122BAABFCD}" type="presParOf" srcId="{421A0494-282D-4084-AFDF-D503A8E5B350}" destId="{D3FCBC97-E978-4073-B082-B20C765D95EB}" srcOrd="3" destOrd="0" presId="urn:microsoft.com/office/officeart/2005/8/layout/cycle4"/>
    <dgm:cxn modelId="{A50AC6E1-925E-445B-A577-CA038BC2EEF1}" type="presParOf" srcId="{421A0494-282D-4084-AFDF-D503A8E5B350}" destId="{45572CAA-8B4C-4D5A-99DD-72FFB2692005}" srcOrd="4" destOrd="0" presId="urn:microsoft.com/office/officeart/2005/8/layout/cycle4"/>
    <dgm:cxn modelId="{25816D89-DD78-4AD3-867B-AAE5ADF2CAA3}" type="presParOf" srcId="{D8FF81BB-8ECC-4303-AEED-0DCF13EC64A1}" destId="{B1E6ACA4-0740-4344-86FF-87F5645D2E4E}" srcOrd="2" destOrd="0" presId="urn:microsoft.com/office/officeart/2005/8/layout/cycle4"/>
    <dgm:cxn modelId="{D24C272D-872E-434D-8A65-31E4A4C32519}" type="presParOf" srcId="{D8FF81BB-8ECC-4303-AEED-0DCF13EC64A1}" destId="{F9EAA7FE-AF03-40FC-A03A-08DF29A445E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55E100-7A69-44B7-8C81-03981CEB7590}" type="doc">
      <dgm:prSet loTypeId="urn:microsoft.com/office/officeart/2005/8/layout/cycle4" loCatId="cycle" qsTypeId="urn:microsoft.com/office/officeart/2005/8/quickstyle/simple3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BD167B6D-11F0-4EB8-A336-59F53E0D1323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</a:rPr>
            <a:t>中国科技创新产出</a:t>
          </a:r>
          <a:endParaRPr lang="zh-CN" altLang="en-US" sz="2000" dirty="0">
            <a:solidFill>
              <a:schemeClr val="tx1"/>
            </a:solidFill>
          </a:endParaRPr>
        </a:p>
      </dgm:t>
    </dgm:pt>
    <dgm:pt modelId="{08AED819-9CBC-42A8-89F5-633761FE241A}" type="parTrans" cxnId="{A48211F8-31EA-4A9D-BA4A-7257130B94B6}">
      <dgm:prSet/>
      <dgm:spPr/>
      <dgm:t>
        <a:bodyPr/>
        <a:lstStyle/>
        <a:p>
          <a:endParaRPr lang="zh-CN" altLang="en-US"/>
        </a:p>
      </dgm:t>
    </dgm:pt>
    <dgm:pt modelId="{580D0FEA-9DA4-4200-974B-CD8EF3BB4AC6}" type="sibTrans" cxnId="{A48211F8-31EA-4A9D-BA4A-7257130B94B6}">
      <dgm:prSet/>
      <dgm:spPr/>
      <dgm:t>
        <a:bodyPr/>
        <a:lstStyle/>
        <a:p>
          <a:endParaRPr lang="zh-CN" altLang="en-US"/>
        </a:p>
      </dgm:t>
    </dgm:pt>
    <dgm:pt modelId="{0D5EEB9B-5494-4C88-A193-0854925C82B2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000" dirty="0" smtClean="0">
              <a:solidFill>
                <a:schemeClr val="tx1"/>
              </a:solidFill>
            </a:rPr>
            <a:t>从信息获取看创新</a:t>
          </a:r>
        </a:p>
        <a:p>
          <a:pPr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dirty="0"/>
        </a:p>
      </dgm:t>
    </dgm:pt>
    <dgm:pt modelId="{7F9B41D2-005C-4B6D-BBFD-3DC49D7507FB}" type="parTrans" cxnId="{E51546B0-B1EA-4934-9F38-4D3046616DEA}">
      <dgm:prSet/>
      <dgm:spPr/>
      <dgm:t>
        <a:bodyPr/>
        <a:lstStyle/>
        <a:p>
          <a:endParaRPr lang="zh-CN" altLang="en-US"/>
        </a:p>
      </dgm:t>
    </dgm:pt>
    <dgm:pt modelId="{A1EF23E8-DCE0-444D-80F0-6F7D71195991}" type="sibTrans" cxnId="{E51546B0-B1EA-4934-9F38-4D3046616DEA}">
      <dgm:prSet/>
      <dgm:spPr/>
      <dgm:t>
        <a:bodyPr/>
        <a:lstStyle/>
        <a:p>
          <a:endParaRPr lang="zh-CN" altLang="en-US"/>
        </a:p>
      </dgm:t>
    </dgm:pt>
    <dgm:pt modelId="{8FA0F867-138A-4788-9801-B2123A946A97}">
      <dgm:prSet phldrT="[文本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2000" b="0" dirty="0" smtClean="0">
              <a:solidFill>
                <a:schemeClr val="tx1"/>
              </a:solidFill>
            </a:rPr>
            <a:t>中国科技创新投入</a:t>
          </a:r>
          <a:endParaRPr lang="zh-CN" altLang="en-US" sz="2000" b="0" dirty="0">
            <a:solidFill>
              <a:schemeClr val="tx1"/>
            </a:solidFill>
          </a:endParaRPr>
        </a:p>
      </dgm:t>
    </dgm:pt>
    <dgm:pt modelId="{8B2FEF40-08D7-4892-B4A5-5A5F4B7B17FF}" type="sibTrans" cxnId="{1B2F3C7B-DA45-4608-A692-94B598209B70}">
      <dgm:prSet/>
      <dgm:spPr/>
      <dgm:t>
        <a:bodyPr/>
        <a:lstStyle/>
        <a:p>
          <a:endParaRPr lang="zh-CN" altLang="en-US"/>
        </a:p>
      </dgm:t>
    </dgm:pt>
    <dgm:pt modelId="{073877B3-868A-4BFE-8DE8-0B211A4B2A09}" type="parTrans" cxnId="{1B2F3C7B-DA45-4608-A692-94B598209B70}">
      <dgm:prSet/>
      <dgm:spPr/>
      <dgm:t>
        <a:bodyPr/>
        <a:lstStyle/>
        <a:p>
          <a:endParaRPr lang="zh-CN" altLang="en-US"/>
        </a:p>
      </dgm:t>
    </dgm:pt>
    <dgm:pt modelId="{E0B034C7-0D9E-4BA0-9738-76CB22DD2100}">
      <dgm:prSet phldrT="[文本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7030A0"/>
        </a:solidFill>
      </dgm:spPr>
      <dgm:t>
        <a:bodyPr/>
        <a:lstStyle/>
        <a:p>
          <a:r>
            <a:rPr lang="zh-CN" altLang="en-US" sz="2000" dirty="0" smtClean="0">
              <a:solidFill>
                <a:srgbClr val="FF0000"/>
              </a:solidFill>
            </a:rPr>
            <a:t>科技创新要素模型</a:t>
          </a:r>
          <a:endParaRPr lang="zh-CN" altLang="en-US" sz="2000" dirty="0">
            <a:solidFill>
              <a:srgbClr val="FF0000"/>
            </a:solidFill>
          </a:endParaRPr>
        </a:p>
      </dgm:t>
    </dgm:pt>
    <dgm:pt modelId="{31D25978-6F66-4406-8A1F-9E1F214300B8}" type="sibTrans" cxnId="{6C73BE8F-75F9-4F79-87CD-838C8E90FB63}">
      <dgm:prSet/>
      <dgm:spPr/>
      <dgm:t>
        <a:bodyPr/>
        <a:lstStyle/>
        <a:p>
          <a:endParaRPr lang="zh-CN" altLang="en-US"/>
        </a:p>
      </dgm:t>
    </dgm:pt>
    <dgm:pt modelId="{0F852AC0-B42F-4DB4-9FF5-E07D29F67363}" type="parTrans" cxnId="{6C73BE8F-75F9-4F79-87CD-838C8E90FB63}">
      <dgm:prSet/>
      <dgm:spPr/>
      <dgm:t>
        <a:bodyPr/>
        <a:lstStyle/>
        <a:p>
          <a:endParaRPr lang="zh-CN" altLang="en-US"/>
        </a:p>
      </dgm:t>
    </dgm:pt>
    <dgm:pt modelId="{D8FF81BB-8ECC-4303-AEED-0DCF13EC64A1}" type="pres">
      <dgm:prSet presAssocID="{0555E100-7A69-44B7-8C81-03981CEB759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6097AB3-7F57-403B-9718-9553DF232F66}" type="pres">
      <dgm:prSet presAssocID="{0555E100-7A69-44B7-8C81-03981CEB7590}" presName="children" presStyleCnt="0"/>
      <dgm:spPr/>
      <dgm:t>
        <a:bodyPr/>
        <a:lstStyle/>
        <a:p>
          <a:endParaRPr lang="zh-CN" altLang="en-US"/>
        </a:p>
      </dgm:t>
    </dgm:pt>
    <dgm:pt modelId="{E86F9820-A6A4-42D6-A55A-2244D3DFE8A1}" type="pres">
      <dgm:prSet presAssocID="{0555E100-7A69-44B7-8C81-03981CEB7590}" presName="childPlaceholder" presStyleCnt="0"/>
      <dgm:spPr/>
      <dgm:t>
        <a:bodyPr/>
        <a:lstStyle/>
        <a:p>
          <a:endParaRPr lang="zh-CN" altLang="en-US"/>
        </a:p>
      </dgm:t>
    </dgm:pt>
    <dgm:pt modelId="{421A0494-282D-4084-AFDF-D503A8E5B350}" type="pres">
      <dgm:prSet presAssocID="{0555E100-7A69-44B7-8C81-03981CEB7590}" presName="circle" presStyleCnt="0"/>
      <dgm:spPr/>
      <dgm:t>
        <a:bodyPr/>
        <a:lstStyle/>
        <a:p>
          <a:endParaRPr lang="zh-CN" altLang="en-US"/>
        </a:p>
      </dgm:t>
    </dgm:pt>
    <dgm:pt modelId="{824DFEBE-866D-4BEF-8528-549E2C9F72E5}" type="pres">
      <dgm:prSet presAssocID="{0555E100-7A69-44B7-8C81-03981CEB759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BEE715-E9AE-4F82-AAA1-206D33CA4BAF}" type="pres">
      <dgm:prSet presAssocID="{0555E100-7A69-44B7-8C81-03981CEB759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A3FA63-27C5-47EE-B6A5-B561E6B1877A}" type="pres">
      <dgm:prSet presAssocID="{0555E100-7A69-44B7-8C81-03981CEB7590}" presName="quadrant3" presStyleLbl="node1" presStyleIdx="2" presStyleCnt="4" custLinFactNeighborX="811" custLinFactNeighborY="-10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FCBC97-E978-4073-B082-B20C765D95EB}" type="pres">
      <dgm:prSet presAssocID="{0555E100-7A69-44B7-8C81-03981CEB759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72CAA-8B4C-4D5A-99DD-72FFB2692005}" type="pres">
      <dgm:prSet presAssocID="{0555E100-7A69-44B7-8C81-03981CEB7590}" presName="quadrantPlaceholder" presStyleCnt="0"/>
      <dgm:spPr/>
      <dgm:t>
        <a:bodyPr/>
        <a:lstStyle/>
        <a:p>
          <a:endParaRPr lang="zh-CN" altLang="en-US"/>
        </a:p>
      </dgm:t>
    </dgm:pt>
    <dgm:pt modelId="{B1E6ACA4-0740-4344-86FF-87F5645D2E4E}" type="pres">
      <dgm:prSet presAssocID="{0555E100-7A69-44B7-8C81-03981CEB7590}" presName="center1" presStyleLbl="fgShp" presStyleIdx="0" presStyleCnt="2"/>
      <dgm:spPr/>
      <dgm:t>
        <a:bodyPr/>
        <a:lstStyle/>
        <a:p>
          <a:endParaRPr lang="zh-CN" altLang="en-US"/>
        </a:p>
      </dgm:t>
    </dgm:pt>
    <dgm:pt modelId="{F9EAA7FE-AF03-40FC-A03A-08DF29A445EC}" type="pres">
      <dgm:prSet presAssocID="{0555E100-7A69-44B7-8C81-03981CEB7590}" presName="center2" presStyleLbl="fgShp" presStyleIdx="1" presStyleCnt="2"/>
      <dgm:spPr/>
      <dgm:t>
        <a:bodyPr/>
        <a:lstStyle/>
        <a:p>
          <a:endParaRPr lang="zh-CN" altLang="en-US"/>
        </a:p>
      </dgm:t>
    </dgm:pt>
  </dgm:ptLst>
  <dgm:cxnLst>
    <dgm:cxn modelId="{1B2F3C7B-DA45-4608-A692-94B598209B70}" srcId="{0555E100-7A69-44B7-8C81-03981CEB7590}" destId="{8FA0F867-138A-4788-9801-B2123A946A97}" srcOrd="0" destOrd="0" parTransId="{073877B3-868A-4BFE-8DE8-0B211A4B2A09}" sibTransId="{8B2FEF40-08D7-4892-B4A5-5A5F4B7B17FF}"/>
    <dgm:cxn modelId="{E51546B0-B1EA-4934-9F38-4D3046616DEA}" srcId="{0555E100-7A69-44B7-8C81-03981CEB7590}" destId="{0D5EEB9B-5494-4C88-A193-0854925C82B2}" srcOrd="3" destOrd="0" parTransId="{7F9B41D2-005C-4B6D-BBFD-3DC49D7507FB}" sibTransId="{A1EF23E8-DCE0-444D-80F0-6F7D71195991}"/>
    <dgm:cxn modelId="{A125A825-A787-4474-BF83-B229FDD5D2E7}" type="presOf" srcId="{BD167B6D-11F0-4EB8-A336-59F53E0D1323}" destId="{DFBEE715-E9AE-4F82-AAA1-206D33CA4BAF}" srcOrd="0" destOrd="0" presId="urn:microsoft.com/office/officeart/2005/8/layout/cycle4"/>
    <dgm:cxn modelId="{9EF9C196-1668-4D31-8DBC-0FCA46130495}" type="presOf" srcId="{0D5EEB9B-5494-4C88-A193-0854925C82B2}" destId="{D3FCBC97-E978-4073-B082-B20C765D95EB}" srcOrd="0" destOrd="0" presId="urn:microsoft.com/office/officeart/2005/8/layout/cycle4"/>
    <dgm:cxn modelId="{D298900F-022E-48CC-887D-F4DB127E5584}" type="presOf" srcId="{E0B034C7-0D9E-4BA0-9738-76CB22DD2100}" destId="{23A3FA63-27C5-47EE-B6A5-B561E6B1877A}" srcOrd="0" destOrd="0" presId="urn:microsoft.com/office/officeart/2005/8/layout/cycle4"/>
    <dgm:cxn modelId="{EE1768A6-2DFB-4EC9-ADC4-F776C90EE3F2}" type="presOf" srcId="{8FA0F867-138A-4788-9801-B2123A946A97}" destId="{824DFEBE-866D-4BEF-8528-549E2C9F72E5}" srcOrd="0" destOrd="0" presId="urn:microsoft.com/office/officeart/2005/8/layout/cycle4"/>
    <dgm:cxn modelId="{6C73BE8F-75F9-4F79-87CD-838C8E90FB63}" srcId="{0555E100-7A69-44B7-8C81-03981CEB7590}" destId="{E0B034C7-0D9E-4BA0-9738-76CB22DD2100}" srcOrd="2" destOrd="0" parTransId="{0F852AC0-B42F-4DB4-9FF5-E07D29F67363}" sibTransId="{31D25978-6F66-4406-8A1F-9E1F214300B8}"/>
    <dgm:cxn modelId="{A48211F8-31EA-4A9D-BA4A-7257130B94B6}" srcId="{0555E100-7A69-44B7-8C81-03981CEB7590}" destId="{BD167B6D-11F0-4EB8-A336-59F53E0D1323}" srcOrd="1" destOrd="0" parTransId="{08AED819-9CBC-42A8-89F5-633761FE241A}" sibTransId="{580D0FEA-9DA4-4200-974B-CD8EF3BB4AC6}"/>
    <dgm:cxn modelId="{3E31578D-A39C-4BDE-B5C5-553B2B904E93}" type="presOf" srcId="{0555E100-7A69-44B7-8C81-03981CEB7590}" destId="{D8FF81BB-8ECC-4303-AEED-0DCF13EC64A1}" srcOrd="0" destOrd="0" presId="urn:microsoft.com/office/officeart/2005/8/layout/cycle4"/>
    <dgm:cxn modelId="{2057C7C4-2693-4FA9-B29C-2314CCF2382D}" type="presParOf" srcId="{D8FF81BB-8ECC-4303-AEED-0DCF13EC64A1}" destId="{06097AB3-7F57-403B-9718-9553DF232F66}" srcOrd="0" destOrd="0" presId="urn:microsoft.com/office/officeart/2005/8/layout/cycle4"/>
    <dgm:cxn modelId="{7F9B1624-6483-42A1-BC9D-E61C733CD1B8}" type="presParOf" srcId="{06097AB3-7F57-403B-9718-9553DF232F66}" destId="{E86F9820-A6A4-42D6-A55A-2244D3DFE8A1}" srcOrd="0" destOrd="0" presId="urn:microsoft.com/office/officeart/2005/8/layout/cycle4"/>
    <dgm:cxn modelId="{1D77ED91-42FE-441F-8FC8-BB08E087595B}" type="presParOf" srcId="{D8FF81BB-8ECC-4303-AEED-0DCF13EC64A1}" destId="{421A0494-282D-4084-AFDF-D503A8E5B350}" srcOrd="1" destOrd="0" presId="urn:microsoft.com/office/officeart/2005/8/layout/cycle4"/>
    <dgm:cxn modelId="{5DC52FB2-F784-45D6-96CA-4FF6ED9D0D73}" type="presParOf" srcId="{421A0494-282D-4084-AFDF-D503A8E5B350}" destId="{824DFEBE-866D-4BEF-8528-549E2C9F72E5}" srcOrd="0" destOrd="0" presId="urn:microsoft.com/office/officeart/2005/8/layout/cycle4"/>
    <dgm:cxn modelId="{5BF6D9EF-62FF-4469-866E-6BE0E019537F}" type="presParOf" srcId="{421A0494-282D-4084-AFDF-D503A8E5B350}" destId="{DFBEE715-E9AE-4F82-AAA1-206D33CA4BAF}" srcOrd="1" destOrd="0" presId="urn:microsoft.com/office/officeart/2005/8/layout/cycle4"/>
    <dgm:cxn modelId="{CC3EC0E0-19D9-4077-8EE3-9736E17B52ED}" type="presParOf" srcId="{421A0494-282D-4084-AFDF-D503A8E5B350}" destId="{23A3FA63-27C5-47EE-B6A5-B561E6B1877A}" srcOrd="2" destOrd="0" presId="urn:microsoft.com/office/officeart/2005/8/layout/cycle4"/>
    <dgm:cxn modelId="{7314B02C-E97E-42F6-84C5-F934A4258122}" type="presParOf" srcId="{421A0494-282D-4084-AFDF-D503A8E5B350}" destId="{D3FCBC97-E978-4073-B082-B20C765D95EB}" srcOrd="3" destOrd="0" presId="urn:microsoft.com/office/officeart/2005/8/layout/cycle4"/>
    <dgm:cxn modelId="{C161C45B-BE7D-4130-9ED2-7F6B94AC2716}" type="presParOf" srcId="{421A0494-282D-4084-AFDF-D503A8E5B350}" destId="{45572CAA-8B4C-4D5A-99DD-72FFB2692005}" srcOrd="4" destOrd="0" presId="urn:microsoft.com/office/officeart/2005/8/layout/cycle4"/>
    <dgm:cxn modelId="{32FF0CD3-F7DF-4C2C-BD30-5742BBF4D53C}" type="presParOf" srcId="{D8FF81BB-8ECC-4303-AEED-0DCF13EC64A1}" destId="{B1E6ACA4-0740-4344-86FF-87F5645D2E4E}" srcOrd="2" destOrd="0" presId="urn:microsoft.com/office/officeart/2005/8/layout/cycle4"/>
    <dgm:cxn modelId="{0519D9A6-95D7-441A-B29E-1B9E697AB6B7}" type="presParOf" srcId="{D8FF81BB-8ECC-4303-AEED-0DCF13EC64A1}" destId="{F9EAA7FE-AF03-40FC-A03A-08DF29A445E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555E100-7A69-44B7-8C81-03981CEB7590}" type="doc">
      <dgm:prSet loTypeId="urn:microsoft.com/office/officeart/2005/8/layout/cycle4" loCatId="cycle" qsTypeId="urn:microsoft.com/office/officeart/2005/8/quickstyle/simple3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8FA0F867-138A-4788-9801-B2123A946A97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</a:rPr>
            <a:t>中国科技创新投入</a:t>
          </a:r>
          <a:endParaRPr lang="zh-CN" altLang="en-US" sz="2000" dirty="0">
            <a:solidFill>
              <a:schemeClr val="tx1"/>
            </a:solidFill>
          </a:endParaRPr>
        </a:p>
      </dgm:t>
    </dgm:pt>
    <dgm:pt modelId="{073877B3-868A-4BFE-8DE8-0B211A4B2A09}" type="parTrans" cxnId="{1B2F3C7B-DA45-4608-A692-94B598209B70}">
      <dgm:prSet/>
      <dgm:spPr/>
      <dgm:t>
        <a:bodyPr/>
        <a:lstStyle/>
        <a:p>
          <a:endParaRPr lang="zh-CN" altLang="en-US"/>
        </a:p>
      </dgm:t>
    </dgm:pt>
    <dgm:pt modelId="{8B2FEF40-08D7-4892-B4A5-5A5F4B7B17FF}" type="sibTrans" cxnId="{1B2F3C7B-DA45-4608-A692-94B598209B70}">
      <dgm:prSet/>
      <dgm:spPr/>
      <dgm:t>
        <a:bodyPr/>
        <a:lstStyle/>
        <a:p>
          <a:endParaRPr lang="zh-CN" altLang="en-US"/>
        </a:p>
      </dgm:t>
    </dgm:pt>
    <dgm:pt modelId="{BD167B6D-11F0-4EB8-A336-59F53E0D1323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000" dirty="0" smtClean="0"/>
            <a:t>中国科技创新产出</a:t>
          </a:r>
          <a:endParaRPr lang="zh-CN" altLang="en-US" sz="2000" dirty="0"/>
        </a:p>
      </dgm:t>
    </dgm:pt>
    <dgm:pt modelId="{08AED819-9CBC-42A8-89F5-633761FE241A}" type="parTrans" cxnId="{A48211F8-31EA-4A9D-BA4A-7257130B94B6}">
      <dgm:prSet/>
      <dgm:spPr/>
      <dgm:t>
        <a:bodyPr/>
        <a:lstStyle/>
        <a:p>
          <a:endParaRPr lang="zh-CN" altLang="en-US"/>
        </a:p>
      </dgm:t>
    </dgm:pt>
    <dgm:pt modelId="{580D0FEA-9DA4-4200-974B-CD8EF3BB4AC6}" type="sibTrans" cxnId="{A48211F8-31EA-4A9D-BA4A-7257130B94B6}">
      <dgm:prSet/>
      <dgm:spPr/>
      <dgm:t>
        <a:bodyPr/>
        <a:lstStyle/>
        <a:p>
          <a:endParaRPr lang="zh-CN" altLang="en-US"/>
        </a:p>
      </dgm:t>
    </dgm:pt>
    <dgm:pt modelId="{E0B034C7-0D9E-4BA0-9738-76CB22DD2100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</a:rPr>
            <a:t>科技创新要素模型</a:t>
          </a:r>
          <a:endParaRPr lang="zh-CN" altLang="en-US" sz="2000" dirty="0">
            <a:solidFill>
              <a:schemeClr val="tx1"/>
            </a:solidFill>
          </a:endParaRPr>
        </a:p>
      </dgm:t>
    </dgm:pt>
    <dgm:pt modelId="{0F852AC0-B42F-4DB4-9FF5-E07D29F67363}" type="parTrans" cxnId="{6C73BE8F-75F9-4F79-87CD-838C8E90FB63}">
      <dgm:prSet/>
      <dgm:spPr/>
      <dgm:t>
        <a:bodyPr/>
        <a:lstStyle/>
        <a:p>
          <a:endParaRPr lang="zh-CN" altLang="en-US"/>
        </a:p>
      </dgm:t>
    </dgm:pt>
    <dgm:pt modelId="{31D25978-6F66-4406-8A1F-9E1F214300B8}" type="sibTrans" cxnId="{6C73BE8F-75F9-4F79-87CD-838C8E90FB63}">
      <dgm:prSet/>
      <dgm:spPr/>
      <dgm:t>
        <a:bodyPr/>
        <a:lstStyle/>
        <a:p>
          <a:endParaRPr lang="zh-CN" altLang="en-US"/>
        </a:p>
      </dgm:t>
    </dgm:pt>
    <dgm:pt modelId="{0D5EEB9B-5494-4C88-A193-0854925C82B2}">
      <dgm:prSet phldrT="[文本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solidFill>
          <a:srgbClr val="7030A0"/>
        </a:solidFill>
        <a:ln/>
      </dgm:spPr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000" dirty="0" smtClean="0">
              <a:solidFill>
                <a:srgbClr val="FF0000"/>
              </a:solidFill>
            </a:rPr>
            <a:t>从信息获取看创新</a:t>
          </a:r>
        </a:p>
        <a:p>
          <a:pPr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dirty="0"/>
        </a:p>
      </dgm:t>
    </dgm:pt>
    <dgm:pt modelId="{7F9B41D2-005C-4B6D-BBFD-3DC49D7507FB}" type="parTrans" cxnId="{E51546B0-B1EA-4934-9F38-4D3046616DEA}">
      <dgm:prSet/>
      <dgm:spPr/>
      <dgm:t>
        <a:bodyPr/>
        <a:lstStyle/>
        <a:p>
          <a:endParaRPr lang="zh-CN" altLang="en-US"/>
        </a:p>
      </dgm:t>
    </dgm:pt>
    <dgm:pt modelId="{A1EF23E8-DCE0-444D-80F0-6F7D71195991}" type="sibTrans" cxnId="{E51546B0-B1EA-4934-9F38-4D3046616DEA}">
      <dgm:prSet/>
      <dgm:spPr/>
      <dgm:t>
        <a:bodyPr/>
        <a:lstStyle/>
        <a:p>
          <a:endParaRPr lang="zh-CN" altLang="en-US"/>
        </a:p>
      </dgm:t>
    </dgm:pt>
    <dgm:pt modelId="{D8FF81BB-8ECC-4303-AEED-0DCF13EC64A1}" type="pres">
      <dgm:prSet presAssocID="{0555E100-7A69-44B7-8C81-03981CEB759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6097AB3-7F57-403B-9718-9553DF232F66}" type="pres">
      <dgm:prSet presAssocID="{0555E100-7A69-44B7-8C81-03981CEB7590}" presName="children" presStyleCnt="0"/>
      <dgm:spPr/>
    </dgm:pt>
    <dgm:pt modelId="{E86F9820-A6A4-42D6-A55A-2244D3DFE8A1}" type="pres">
      <dgm:prSet presAssocID="{0555E100-7A69-44B7-8C81-03981CEB7590}" presName="childPlaceholder" presStyleCnt="0"/>
      <dgm:spPr/>
    </dgm:pt>
    <dgm:pt modelId="{421A0494-282D-4084-AFDF-D503A8E5B350}" type="pres">
      <dgm:prSet presAssocID="{0555E100-7A69-44B7-8C81-03981CEB7590}" presName="circle" presStyleCnt="0"/>
      <dgm:spPr/>
    </dgm:pt>
    <dgm:pt modelId="{824DFEBE-866D-4BEF-8528-549E2C9F72E5}" type="pres">
      <dgm:prSet presAssocID="{0555E100-7A69-44B7-8C81-03981CEB759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BEE715-E9AE-4F82-AAA1-206D33CA4BAF}" type="pres">
      <dgm:prSet presAssocID="{0555E100-7A69-44B7-8C81-03981CEB759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A3FA63-27C5-47EE-B6A5-B561E6B1877A}" type="pres">
      <dgm:prSet presAssocID="{0555E100-7A69-44B7-8C81-03981CEB7590}" presName="quadrant3" presStyleLbl="node1" presStyleIdx="2" presStyleCnt="4" custLinFactNeighborX="811" custLinFactNeighborY="-10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FCBC97-E978-4073-B082-B20C765D95EB}" type="pres">
      <dgm:prSet presAssocID="{0555E100-7A69-44B7-8C81-03981CEB7590}" presName="quadrant4" presStyleLbl="node1" presStyleIdx="3" presStyleCnt="4" custLinFactNeighborX="1421" custLinFactNeighborY="-65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72CAA-8B4C-4D5A-99DD-72FFB2692005}" type="pres">
      <dgm:prSet presAssocID="{0555E100-7A69-44B7-8C81-03981CEB7590}" presName="quadrantPlaceholder" presStyleCnt="0"/>
      <dgm:spPr/>
    </dgm:pt>
    <dgm:pt modelId="{B1E6ACA4-0740-4344-86FF-87F5645D2E4E}" type="pres">
      <dgm:prSet presAssocID="{0555E100-7A69-44B7-8C81-03981CEB7590}" presName="center1" presStyleLbl="fgShp" presStyleIdx="0" presStyleCnt="2"/>
      <dgm:spPr/>
    </dgm:pt>
    <dgm:pt modelId="{F9EAA7FE-AF03-40FC-A03A-08DF29A445EC}" type="pres">
      <dgm:prSet presAssocID="{0555E100-7A69-44B7-8C81-03981CEB7590}" presName="center2" presStyleLbl="fgShp" presStyleIdx="1" presStyleCnt="2"/>
      <dgm:spPr/>
    </dgm:pt>
  </dgm:ptLst>
  <dgm:cxnLst>
    <dgm:cxn modelId="{6C73BE8F-75F9-4F79-87CD-838C8E90FB63}" srcId="{0555E100-7A69-44B7-8C81-03981CEB7590}" destId="{E0B034C7-0D9E-4BA0-9738-76CB22DD2100}" srcOrd="2" destOrd="0" parTransId="{0F852AC0-B42F-4DB4-9FF5-E07D29F67363}" sibTransId="{31D25978-6F66-4406-8A1F-9E1F214300B8}"/>
    <dgm:cxn modelId="{90482AB4-CC13-4B5E-98D8-C39EEB2E5B2E}" type="presOf" srcId="{0555E100-7A69-44B7-8C81-03981CEB7590}" destId="{D8FF81BB-8ECC-4303-AEED-0DCF13EC64A1}" srcOrd="0" destOrd="0" presId="urn:microsoft.com/office/officeart/2005/8/layout/cycle4"/>
    <dgm:cxn modelId="{E51546B0-B1EA-4934-9F38-4D3046616DEA}" srcId="{0555E100-7A69-44B7-8C81-03981CEB7590}" destId="{0D5EEB9B-5494-4C88-A193-0854925C82B2}" srcOrd="3" destOrd="0" parTransId="{7F9B41D2-005C-4B6D-BBFD-3DC49D7507FB}" sibTransId="{A1EF23E8-DCE0-444D-80F0-6F7D71195991}"/>
    <dgm:cxn modelId="{1B2F3C7B-DA45-4608-A692-94B598209B70}" srcId="{0555E100-7A69-44B7-8C81-03981CEB7590}" destId="{8FA0F867-138A-4788-9801-B2123A946A97}" srcOrd="0" destOrd="0" parTransId="{073877B3-868A-4BFE-8DE8-0B211A4B2A09}" sibTransId="{8B2FEF40-08D7-4892-B4A5-5A5F4B7B17FF}"/>
    <dgm:cxn modelId="{AC72EF2B-B9FF-4314-B733-0EB1A7C7B59D}" type="presOf" srcId="{0D5EEB9B-5494-4C88-A193-0854925C82B2}" destId="{D3FCBC97-E978-4073-B082-B20C765D95EB}" srcOrd="0" destOrd="0" presId="urn:microsoft.com/office/officeart/2005/8/layout/cycle4"/>
    <dgm:cxn modelId="{C2C94608-4352-4E4E-A896-F17C12CBB41D}" type="presOf" srcId="{BD167B6D-11F0-4EB8-A336-59F53E0D1323}" destId="{DFBEE715-E9AE-4F82-AAA1-206D33CA4BAF}" srcOrd="0" destOrd="0" presId="urn:microsoft.com/office/officeart/2005/8/layout/cycle4"/>
    <dgm:cxn modelId="{A48211F8-31EA-4A9D-BA4A-7257130B94B6}" srcId="{0555E100-7A69-44B7-8C81-03981CEB7590}" destId="{BD167B6D-11F0-4EB8-A336-59F53E0D1323}" srcOrd="1" destOrd="0" parTransId="{08AED819-9CBC-42A8-89F5-633761FE241A}" sibTransId="{580D0FEA-9DA4-4200-974B-CD8EF3BB4AC6}"/>
    <dgm:cxn modelId="{9538BB58-0E1B-4BAD-97E7-FFB072B5EBAF}" type="presOf" srcId="{8FA0F867-138A-4788-9801-B2123A946A97}" destId="{824DFEBE-866D-4BEF-8528-549E2C9F72E5}" srcOrd="0" destOrd="0" presId="urn:microsoft.com/office/officeart/2005/8/layout/cycle4"/>
    <dgm:cxn modelId="{B9B640E9-B4D0-451B-A0B5-83112A2E6C80}" type="presOf" srcId="{E0B034C7-0D9E-4BA0-9738-76CB22DD2100}" destId="{23A3FA63-27C5-47EE-B6A5-B561E6B1877A}" srcOrd="0" destOrd="0" presId="urn:microsoft.com/office/officeart/2005/8/layout/cycle4"/>
    <dgm:cxn modelId="{1420D451-3B78-4F9B-935B-C3DC1B926B13}" type="presParOf" srcId="{D8FF81BB-8ECC-4303-AEED-0DCF13EC64A1}" destId="{06097AB3-7F57-403B-9718-9553DF232F66}" srcOrd="0" destOrd="0" presId="urn:microsoft.com/office/officeart/2005/8/layout/cycle4"/>
    <dgm:cxn modelId="{019D728E-1B4D-4141-83A7-BBC4B044E163}" type="presParOf" srcId="{06097AB3-7F57-403B-9718-9553DF232F66}" destId="{E86F9820-A6A4-42D6-A55A-2244D3DFE8A1}" srcOrd="0" destOrd="0" presId="urn:microsoft.com/office/officeart/2005/8/layout/cycle4"/>
    <dgm:cxn modelId="{C59D154F-F81C-4CA9-8687-C841CE41954C}" type="presParOf" srcId="{D8FF81BB-8ECC-4303-AEED-0DCF13EC64A1}" destId="{421A0494-282D-4084-AFDF-D503A8E5B350}" srcOrd="1" destOrd="0" presId="urn:microsoft.com/office/officeart/2005/8/layout/cycle4"/>
    <dgm:cxn modelId="{7DB951DB-759B-4FF9-B99D-ECCB13C158B5}" type="presParOf" srcId="{421A0494-282D-4084-AFDF-D503A8E5B350}" destId="{824DFEBE-866D-4BEF-8528-549E2C9F72E5}" srcOrd="0" destOrd="0" presId="urn:microsoft.com/office/officeart/2005/8/layout/cycle4"/>
    <dgm:cxn modelId="{E510BEBF-8DC4-4173-83AB-B847404613D9}" type="presParOf" srcId="{421A0494-282D-4084-AFDF-D503A8E5B350}" destId="{DFBEE715-E9AE-4F82-AAA1-206D33CA4BAF}" srcOrd="1" destOrd="0" presId="urn:microsoft.com/office/officeart/2005/8/layout/cycle4"/>
    <dgm:cxn modelId="{D544C706-C6A2-4754-9313-5304DA25E415}" type="presParOf" srcId="{421A0494-282D-4084-AFDF-D503A8E5B350}" destId="{23A3FA63-27C5-47EE-B6A5-B561E6B1877A}" srcOrd="2" destOrd="0" presId="urn:microsoft.com/office/officeart/2005/8/layout/cycle4"/>
    <dgm:cxn modelId="{EFE2F5E2-CBDE-4B8C-9020-971FC483FC7F}" type="presParOf" srcId="{421A0494-282D-4084-AFDF-D503A8E5B350}" destId="{D3FCBC97-E978-4073-B082-B20C765D95EB}" srcOrd="3" destOrd="0" presId="urn:microsoft.com/office/officeart/2005/8/layout/cycle4"/>
    <dgm:cxn modelId="{89AE13CD-F7CE-4C7C-90E8-7396C6E73E68}" type="presParOf" srcId="{421A0494-282D-4084-AFDF-D503A8E5B350}" destId="{45572CAA-8B4C-4D5A-99DD-72FFB2692005}" srcOrd="4" destOrd="0" presId="urn:microsoft.com/office/officeart/2005/8/layout/cycle4"/>
    <dgm:cxn modelId="{F89E09C8-1D79-4267-8EFB-53BCDFCA7000}" type="presParOf" srcId="{D8FF81BB-8ECC-4303-AEED-0DCF13EC64A1}" destId="{B1E6ACA4-0740-4344-86FF-87F5645D2E4E}" srcOrd="2" destOrd="0" presId="urn:microsoft.com/office/officeart/2005/8/layout/cycle4"/>
    <dgm:cxn modelId="{B8A035E0-A38D-4B79-A0BD-9DCD2619F475}" type="presParOf" srcId="{D8FF81BB-8ECC-4303-AEED-0DCF13EC64A1}" destId="{F9EAA7FE-AF03-40FC-A03A-08DF29A445E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DFEBE-866D-4BEF-8528-549E2C9F72E5}">
      <dsp:nvSpPr>
        <dsp:cNvPr id="0" name=""/>
        <dsp:cNvSpPr/>
      </dsp:nvSpPr>
      <dsp:spPr>
        <a:xfrm>
          <a:off x="1990511" y="281927"/>
          <a:ext cx="2141663" cy="2141663"/>
        </a:xfrm>
        <a:prstGeom prst="pieWedge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rgbClr val="FF0000"/>
              </a:solidFill>
            </a:rPr>
            <a:t>中国科技创新投入</a:t>
          </a:r>
          <a:endParaRPr lang="zh-CN" altLang="en-US" sz="2000" kern="1200" dirty="0">
            <a:solidFill>
              <a:srgbClr val="FF0000"/>
            </a:solidFill>
          </a:endParaRPr>
        </a:p>
      </dsp:txBody>
      <dsp:txXfrm>
        <a:off x="2617790" y="909206"/>
        <a:ext cx="1514384" cy="1514384"/>
      </dsp:txXfrm>
    </dsp:sp>
    <dsp:sp modelId="{DFBEE715-E9AE-4F82-AAA1-206D33CA4BAF}">
      <dsp:nvSpPr>
        <dsp:cNvPr id="0" name=""/>
        <dsp:cNvSpPr/>
      </dsp:nvSpPr>
      <dsp:spPr>
        <a:xfrm rot="5400000">
          <a:off x="4231097" y="281927"/>
          <a:ext cx="2141663" cy="2141663"/>
        </a:xfrm>
        <a:prstGeom prst="pieWedg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中国科技投入产出</a:t>
          </a:r>
          <a:endParaRPr lang="zh-CN" altLang="en-US" sz="2000" kern="1200" dirty="0"/>
        </a:p>
      </dsp:txBody>
      <dsp:txXfrm rot="-5400000">
        <a:off x="4231097" y="909206"/>
        <a:ext cx="1514384" cy="1514384"/>
      </dsp:txXfrm>
    </dsp:sp>
    <dsp:sp modelId="{23A3FA63-27C5-47EE-B6A5-B561E6B1877A}">
      <dsp:nvSpPr>
        <dsp:cNvPr id="0" name=""/>
        <dsp:cNvSpPr/>
      </dsp:nvSpPr>
      <dsp:spPr>
        <a:xfrm rot="10800000">
          <a:off x="4248465" y="2520285"/>
          <a:ext cx="2141663" cy="2141663"/>
        </a:xfrm>
        <a:prstGeom prst="pieWedg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科技创新要素模型</a:t>
          </a:r>
          <a:endParaRPr lang="zh-CN" altLang="en-US" sz="2000" kern="1200" dirty="0"/>
        </a:p>
      </dsp:txBody>
      <dsp:txXfrm rot="10800000">
        <a:off x="4248465" y="2520285"/>
        <a:ext cx="1514384" cy="1514384"/>
      </dsp:txXfrm>
    </dsp:sp>
    <dsp:sp modelId="{D3FCBC97-E978-4073-B082-B20C765D95EB}">
      <dsp:nvSpPr>
        <dsp:cNvPr id="0" name=""/>
        <dsp:cNvSpPr/>
      </dsp:nvSpPr>
      <dsp:spPr>
        <a:xfrm rot="16200000">
          <a:off x="1990511" y="2522513"/>
          <a:ext cx="2141663" cy="2141663"/>
        </a:xfrm>
        <a:prstGeom prst="pieWedg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altLang="zh-CN" sz="2000" kern="1200" dirty="0" smtClean="0"/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000" kern="1200" dirty="0" smtClean="0"/>
            <a:t>从信息获取看创新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/>
        </a:p>
      </dsp:txBody>
      <dsp:txXfrm rot="5400000">
        <a:off x="2617790" y="2522513"/>
        <a:ext cx="1514384" cy="1514384"/>
      </dsp:txXfrm>
    </dsp:sp>
    <dsp:sp modelId="{B1E6ACA4-0740-4344-86FF-87F5645D2E4E}">
      <dsp:nvSpPr>
        <dsp:cNvPr id="0" name=""/>
        <dsp:cNvSpPr/>
      </dsp:nvSpPr>
      <dsp:spPr>
        <a:xfrm>
          <a:off x="3811914" y="2027902"/>
          <a:ext cx="739442" cy="642993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F9EAA7FE-AF03-40FC-A03A-08DF29A445EC}">
      <dsp:nvSpPr>
        <dsp:cNvPr id="0" name=""/>
        <dsp:cNvSpPr/>
      </dsp:nvSpPr>
      <dsp:spPr>
        <a:xfrm rot="10800000">
          <a:off x="3811914" y="2275207"/>
          <a:ext cx="739442" cy="642993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DFEBE-866D-4BEF-8528-549E2C9F72E5}">
      <dsp:nvSpPr>
        <dsp:cNvPr id="0" name=""/>
        <dsp:cNvSpPr/>
      </dsp:nvSpPr>
      <dsp:spPr>
        <a:xfrm>
          <a:off x="2026570" y="273967"/>
          <a:ext cx="2141212" cy="2141212"/>
        </a:xfrm>
        <a:prstGeom prst="pieWedg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</a:rPr>
            <a:t>中国科技创新投入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2653716" y="901113"/>
        <a:ext cx="1514066" cy="1514066"/>
      </dsp:txXfrm>
    </dsp:sp>
    <dsp:sp modelId="{DFBEE715-E9AE-4F82-AAA1-206D33CA4BAF}">
      <dsp:nvSpPr>
        <dsp:cNvPr id="0" name=""/>
        <dsp:cNvSpPr/>
      </dsp:nvSpPr>
      <dsp:spPr>
        <a:xfrm rot="5400000">
          <a:off x="4230925" y="281868"/>
          <a:ext cx="2141212" cy="2141212"/>
        </a:xfrm>
        <a:prstGeom prst="pieWedge">
          <a:avLst/>
        </a:prstGeom>
        <a:solidFill>
          <a:srgbClr val="7030A0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rgbClr val="FF0000"/>
              </a:solidFill>
            </a:rPr>
            <a:t>中国科技创新产出</a:t>
          </a:r>
          <a:endParaRPr lang="zh-CN" altLang="en-US" sz="2000" kern="1200" dirty="0">
            <a:solidFill>
              <a:srgbClr val="FF0000"/>
            </a:solidFill>
          </a:endParaRPr>
        </a:p>
      </dsp:txBody>
      <dsp:txXfrm rot="-5400000">
        <a:off x="4230925" y="909014"/>
        <a:ext cx="1514066" cy="1514066"/>
      </dsp:txXfrm>
    </dsp:sp>
    <dsp:sp modelId="{23A3FA63-27C5-47EE-B6A5-B561E6B1877A}">
      <dsp:nvSpPr>
        <dsp:cNvPr id="0" name=""/>
        <dsp:cNvSpPr/>
      </dsp:nvSpPr>
      <dsp:spPr>
        <a:xfrm rot="10800000">
          <a:off x="4248290" y="2519755"/>
          <a:ext cx="2141212" cy="2141212"/>
        </a:xfrm>
        <a:prstGeom prst="pieWedg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科技创新要素模型</a:t>
          </a:r>
          <a:endParaRPr lang="zh-CN" altLang="en-US" sz="2000" kern="1200" dirty="0"/>
        </a:p>
      </dsp:txBody>
      <dsp:txXfrm rot="10800000">
        <a:off x="4248290" y="2519755"/>
        <a:ext cx="1514066" cy="1514066"/>
      </dsp:txXfrm>
    </dsp:sp>
    <dsp:sp modelId="{D3FCBC97-E978-4073-B082-B20C765D95EB}">
      <dsp:nvSpPr>
        <dsp:cNvPr id="0" name=""/>
        <dsp:cNvSpPr/>
      </dsp:nvSpPr>
      <dsp:spPr>
        <a:xfrm rot="16200000">
          <a:off x="1990812" y="2521982"/>
          <a:ext cx="2141212" cy="2141212"/>
        </a:xfrm>
        <a:prstGeom prst="pieWedge">
          <a:avLst/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2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altLang="zh-CN" sz="2000" kern="1200" dirty="0" smtClean="0"/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000" kern="1200" dirty="0" smtClean="0"/>
            <a:t>从信息获取看创新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/>
        </a:p>
      </dsp:txBody>
      <dsp:txXfrm rot="5400000">
        <a:off x="2617958" y="2521982"/>
        <a:ext cx="1514066" cy="1514066"/>
      </dsp:txXfrm>
    </dsp:sp>
    <dsp:sp modelId="{B1E6ACA4-0740-4344-86FF-87F5645D2E4E}">
      <dsp:nvSpPr>
        <dsp:cNvPr id="0" name=""/>
        <dsp:cNvSpPr/>
      </dsp:nvSpPr>
      <dsp:spPr>
        <a:xfrm>
          <a:off x="3811831" y="2027475"/>
          <a:ext cx="739286" cy="642858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F9EAA7FE-AF03-40FC-A03A-08DF29A445EC}">
      <dsp:nvSpPr>
        <dsp:cNvPr id="0" name=""/>
        <dsp:cNvSpPr/>
      </dsp:nvSpPr>
      <dsp:spPr>
        <a:xfrm rot="10800000">
          <a:off x="3811831" y="2274728"/>
          <a:ext cx="739286" cy="642858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DFEBE-866D-4BEF-8528-549E2C9F72E5}">
      <dsp:nvSpPr>
        <dsp:cNvPr id="0" name=""/>
        <dsp:cNvSpPr/>
      </dsp:nvSpPr>
      <dsp:spPr>
        <a:xfrm>
          <a:off x="1990812" y="281868"/>
          <a:ext cx="2141212" cy="2141212"/>
        </a:xfrm>
        <a:prstGeom prst="pieWedg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0" kern="1200" dirty="0" smtClean="0">
              <a:solidFill>
                <a:schemeClr val="tx1"/>
              </a:solidFill>
            </a:rPr>
            <a:t>中国科技创新投入</a:t>
          </a:r>
          <a:endParaRPr lang="zh-CN" altLang="en-US" sz="2000" b="0" kern="1200" dirty="0">
            <a:solidFill>
              <a:schemeClr val="tx1"/>
            </a:solidFill>
          </a:endParaRPr>
        </a:p>
      </dsp:txBody>
      <dsp:txXfrm>
        <a:off x="2617958" y="909014"/>
        <a:ext cx="1514066" cy="1514066"/>
      </dsp:txXfrm>
    </dsp:sp>
    <dsp:sp modelId="{DFBEE715-E9AE-4F82-AAA1-206D33CA4BAF}">
      <dsp:nvSpPr>
        <dsp:cNvPr id="0" name=""/>
        <dsp:cNvSpPr/>
      </dsp:nvSpPr>
      <dsp:spPr>
        <a:xfrm rot="5400000">
          <a:off x="4230925" y="281868"/>
          <a:ext cx="2141212" cy="2141212"/>
        </a:xfrm>
        <a:prstGeom prst="pieWedg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</a:rPr>
            <a:t>中国科技创新产出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 rot="-5400000">
        <a:off x="4230925" y="909014"/>
        <a:ext cx="1514066" cy="1514066"/>
      </dsp:txXfrm>
    </dsp:sp>
    <dsp:sp modelId="{23A3FA63-27C5-47EE-B6A5-B561E6B1877A}">
      <dsp:nvSpPr>
        <dsp:cNvPr id="0" name=""/>
        <dsp:cNvSpPr/>
      </dsp:nvSpPr>
      <dsp:spPr>
        <a:xfrm rot="10800000">
          <a:off x="4248290" y="2519755"/>
          <a:ext cx="2141212" cy="2141212"/>
        </a:xfrm>
        <a:prstGeom prst="pieWedge">
          <a:avLst/>
        </a:prstGeom>
        <a:solidFill>
          <a:srgbClr val="7030A0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rgbClr val="FF0000"/>
              </a:solidFill>
            </a:rPr>
            <a:t>科技创新要素模型</a:t>
          </a:r>
          <a:endParaRPr lang="zh-CN" altLang="en-US" sz="2000" kern="1200" dirty="0">
            <a:solidFill>
              <a:srgbClr val="FF0000"/>
            </a:solidFill>
          </a:endParaRPr>
        </a:p>
      </dsp:txBody>
      <dsp:txXfrm rot="10800000">
        <a:off x="4248290" y="2519755"/>
        <a:ext cx="1514066" cy="1514066"/>
      </dsp:txXfrm>
    </dsp:sp>
    <dsp:sp modelId="{D3FCBC97-E978-4073-B082-B20C765D95EB}">
      <dsp:nvSpPr>
        <dsp:cNvPr id="0" name=""/>
        <dsp:cNvSpPr/>
      </dsp:nvSpPr>
      <dsp:spPr>
        <a:xfrm rot="16200000">
          <a:off x="1990812" y="2521982"/>
          <a:ext cx="2141212" cy="2141212"/>
        </a:xfrm>
        <a:prstGeom prst="pieWedge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000" kern="1200" dirty="0" smtClean="0">
              <a:solidFill>
                <a:schemeClr val="tx1"/>
              </a:solidFill>
            </a:rPr>
            <a:t>从信息获取看创新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/>
        </a:p>
      </dsp:txBody>
      <dsp:txXfrm rot="5400000">
        <a:off x="2617958" y="2521982"/>
        <a:ext cx="1514066" cy="1514066"/>
      </dsp:txXfrm>
    </dsp:sp>
    <dsp:sp modelId="{B1E6ACA4-0740-4344-86FF-87F5645D2E4E}">
      <dsp:nvSpPr>
        <dsp:cNvPr id="0" name=""/>
        <dsp:cNvSpPr/>
      </dsp:nvSpPr>
      <dsp:spPr>
        <a:xfrm>
          <a:off x="3811831" y="2027475"/>
          <a:ext cx="739286" cy="642858"/>
        </a:xfrm>
        <a:prstGeom prst="circularArrow">
          <a:avLst/>
        </a:prstGeom>
        <a:gradFill rotWithShape="0">
          <a:gsLst>
            <a:gs pos="0">
              <a:schemeClr val="accent6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F9EAA7FE-AF03-40FC-A03A-08DF29A445EC}">
      <dsp:nvSpPr>
        <dsp:cNvPr id="0" name=""/>
        <dsp:cNvSpPr/>
      </dsp:nvSpPr>
      <dsp:spPr>
        <a:xfrm rot="10800000">
          <a:off x="3811831" y="2274728"/>
          <a:ext cx="739286" cy="642858"/>
        </a:xfrm>
        <a:prstGeom prst="circularArrow">
          <a:avLst/>
        </a:prstGeom>
        <a:gradFill rotWithShape="0">
          <a:gsLst>
            <a:gs pos="0">
              <a:schemeClr val="accent6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4DFEBE-866D-4BEF-8528-549E2C9F72E5}">
      <dsp:nvSpPr>
        <dsp:cNvPr id="0" name=""/>
        <dsp:cNvSpPr/>
      </dsp:nvSpPr>
      <dsp:spPr>
        <a:xfrm>
          <a:off x="2156917" y="251917"/>
          <a:ext cx="1913686" cy="1913686"/>
        </a:xfrm>
        <a:prstGeom prst="pieWedg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</a:rPr>
            <a:t>中国科技创新投入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>
        <a:off x="2717423" y="812423"/>
        <a:ext cx="1353180" cy="1353180"/>
      </dsp:txXfrm>
    </dsp:sp>
    <dsp:sp modelId="{DFBEE715-E9AE-4F82-AAA1-206D33CA4BAF}">
      <dsp:nvSpPr>
        <dsp:cNvPr id="0" name=""/>
        <dsp:cNvSpPr/>
      </dsp:nvSpPr>
      <dsp:spPr>
        <a:xfrm rot="5400000">
          <a:off x="4158996" y="251917"/>
          <a:ext cx="1913686" cy="1913686"/>
        </a:xfrm>
        <a:prstGeom prst="pieWedg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中国科技创新产出</a:t>
          </a:r>
          <a:endParaRPr lang="zh-CN" altLang="en-US" sz="2000" kern="1200" dirty="0"/>
        </a:p>
      </dsp:txBody>
      <dsp:txXfrm rot="-5400000">
        <a:off x="4158996" y="812423"/>
        <a:ext cx="1353180" cy="1353180"/>
      </dsp:txXfrm>
    </dsp:sp>
    <dsp:sp modelId="{23A3FA63-27C5-47EE-B6A5-B561E6B1877A}">
      <dsp:nvSpPr>
        <dsp:cNvPr id="0" name=""/>
        <dsp:cNvSpPr/>
      </dsp:nvSpPr>
      <dsp:spPr>
        <a:xfrm rot="10800000">
          <a:off x="4174515" y="2252005"/>
          <a:ext cx="1913686" cy="1913686"/>
        </a:xfrm>
        <a:prstGeom prst="pieWedg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</a:rPr>
            <a:t>科技创新要素模型</a:t>
          </a:r>
          <a:endParaRPr lang="zh-CN" altLang="en-US" sz="2000" kern="1200" dirty="0">
            <a:solidFill>
              <a:schemeClr val="tx1"/>
            </a:solidFill>
          </a:endParaRPr>
        </a:p>
      </dsp:txBody>
      <dsp:txXfrm rot="10800000">
        <a:off x="4174515" y="2252005"/>
        <a:ext cx="1353180" cy="1353180"/>
      </dsp:txXfrm>
    </dsp:sp>
    <dsp:sp modelId="{D3FCBC97-E978-4073-B082-B20C765D95EB}">
      <dsp:nvSpPr>
        <dsp:cNvPr id="0" name=""/>
        <dsp:cNvSpPr/>
      </dsp:nvSpPr>
      <dsp:spPr>
        <a:xfrm rot="16200000">
          <a:off x="2184110" y="2241518"/>
          <a:ext cx="1913686" cy="1913686"/>
        </a:xfrm>
        <a:prstGeom prst="pieWedge">
          <a:avLst/>
        </a:prstGeom>
        <a:solidFill>
          <a:srgbClr val="7030A0"/>
        </a:soli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2000" kern="1200" dirty="0" smtClean="0">
              <a:solidFill>
                <a:srgbClr val="FF0000"/>
              </a:solidFill>
            </a:rPr>
            <a:t>从信息获取看创新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/>
        </a:p>
      </dsp:txBody>
      <dsp:txXfrm rot="5400000">
        <a:off x="2744616" y="2241518"/>
        <a:ext cx="1353180" cy="1353180"/>
      </dsp:txXfrm>
    </dsp:sp>
    <dsp:sp modelId="{B1E6ACA4-0740-4344-86FF-87F5645D2E4E}">
      <dsp:nvSpPr>
        <dsp:cNvPr id="0" name=""/>
        <dsp:cNvSpPr/>
      </dsp:nvSpPr>
      <dsp:spPr>
        <a:xfrm>
          <a:off x="3784434" y="1812036"/>
          <a:ext cx="660730" cy="574548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F9EAA7FE-AF03-40FC-A03A-08DF29A445EC}">
      <dsp:nvSpPr>
        <dsp:cNvPr id="0" name=""/>
        <dsp:cNvSpPr/>
      </dsp:nvSpPr>
      <dsp:spPr>
        <a:xfrm rot="10800000">
          <a:off x="3784434" y="2033016"/>
          <a:ext cx="660730" cy="574548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7CDAB57-DF1B-4E71-8D49-4538FD1F98C2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4D49AF9D-BFFA-4795-B37F-38763E7EF3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926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F54CA60-CEA2-452D-9A34-720F23F96101}" type="datetimeFigureOut">
              <a:rPr lang="zh-CN" altLang="en-US"/>
              <a:pPr>
                <a:defRPr/>
              </a:pPr>
              <a:t>2016/12/20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charset="-122"/>
              </a:defRPr>
            </a:lvl1pPr>
          </a:lstStyle>
          <a:p>
            <a:pPr>
              <a:defRPr/>
            </a:pPr>
            <a:fld id="{22445304-194A-4265-9994-5F5C2B9556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0471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图为俄亥俄大学的科学咖啡厅。咖啡厅给师生提供了交流场所。每周三下午</a:t>
            </a:r>
            <a:r>
              <a:rPr lang="en-US" altLang="zh-CN" dirty="0" smtClean="0"/>
              <a:t>5</a:t>
            </a:r>
            <a:r>
              <a:rPr lang="zh-CN" altLang="en-US" dirty="0" smtClean="0"/>
              <a:t>点还有讲座沙龙。是一个很好的聚会交流的地方。</a:t>
            </a:r>
            <a:endParaRPr lang="en-US" altLang="zh-CN" dirty="0" smtClean="0"/>
          </a:p>
          <a:p>
            <a:r>
              <a:rPr lang="zh-CN" altLang="en-US" dirty="0" smtClean="0"/>
              <a:t>如今国内也开了许多科学咖啡厅，不定期的科学讲座虽然效果不明显，但是给公众提供了了解科学、参与科学的机会。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445304-194A-4265-9994-5F5C2B955683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665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校区自习室的缺乏，北大图书馆充当了部分自习室的功能。禁止喧哗和禁止饮食，没有合适的交流空间，相当于禁止了知识的交流。</a:t>
            </a:r>
            <a:endParaRPr lang="en-US" altLang="zh-CN" dirty="0" smtClean="0"/>
          </a:p>
          <a:p>
            <a:r>
              <a:rPr lang="zh-CN" altLang="en-US" dirty="0" smtClean="0"/>
              <a:t>哈佛大学的图书馆设计更加舒适轻松。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445304-194A-4265-9994-5F5C2B955683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76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445304-194A-4265-9994-5F5C2B955683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95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/>
          <a:p>
            <a:pPr eaLnBrk="1" hangingPunct="1"/>
            <a:endParaRPr lang="zh-CN" altLang="en-US" smtClean="0"/>
          </a:p>
        </p:txBody>
      </p:sp>
      <p:sp>
        <p:nvSpPr>
          <p:cNvPr id="83972" name="Slide Number Placeholder 3"/>
          <p:cNvSpPr txBox="1">
            <a:spLocks noGrp="1"/>
          </p:cNvSpPr>
          <p:nvPr/>
        </p:nvSpPr>
        <p:spPr bwMode="auto">
          <a:xfrm>
            <a:off x="3830638" y="9434513"/>
            <a:ext cx="2930525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b"/>
          <a:lstStyle>
            <a:lvl1pPr defTabSz="9112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112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112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112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1122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1122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8C5D864-C66F-41A1-ACD8-DFE6FB970674}" type="slidenum">
              <a:rPr lang="zh-CN" altLang="en-US"/>
              <a:pPr algn="r" eaLnBrk="1" hangingPunct="1">
                <a:spcBef>
                  <a:spcPct val="0"/>
                </a:spcBef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50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717050"/>
      </p:ext>
    </p:extLst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348783"/>
      </p:ext>
    </p:extLst>
  </p:cSld>
  <p:clrMapOvr>
    <a:masterClrMapping/>
  </p:clrMapOvr>
  <p:transition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729456"/>
      </p:ext>
    </p:extLst>
  </p:cSld>
  <p:clrMapOvr>
    <a:masterClrMapping/>
  </p:clrMapOvr>
  <p:transition>
    <p:wip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910830"/>
      </p:ext>
    </p:extLst>
  </p:cSld>
  <p:clrMapOvr>
    <a:masterClrMapping/>
  </p:clrMapOvr>
  <p:transition>
    <p:wip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296555"/>
      </p:ext>
    </p:extLst>
  </p:cSld>
  <p:clrMapOvr>
    <a:masterClrMapping/>
  </p:clrMapOvr>
  <p:transition>
    <p:wip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197168"/>
      </p:ext>
    </p:extLst>
  </p:cSld>
  <p:clrMapOvr>
    <a:masterClrMapping/>
  </p:clrMapOvr>
  <p:transition>
    <p:wip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19578849"/>
      </p:ext>
    </p:extLst>
  </p:cSld>
  <p:clrMapOvr>
    <a:masterClrMapping/>
  </p:clrMapOvr>
  <p:transition>
    <p:wip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83039702"/>
      </p:ext>
    </p:extLst>
  </p:cSld>
  <p:clrMapOvr>
    <a:masterClrMapping/>
  </p:clrMapOvr>
  <p:transition>
    <p:wip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148432"/>
      </p:ext>
    </p:extLst>
  </p:cSld>
  <p:clrMapOvr>
    <a:masterClrMapping/>
  </p:clrMapOvr>
  <p:transition>
    <p:wip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985391"/>
      </p:ext>
    </p:extLst>
  </p:cSld>
  <p:clrMapOvr>
    <a:masterClrMapping/>
  </p:clrMapOvr>
  <p:transition>
    <p:wip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007166"/>
      </p:ext>
    </p:extLst>
  </p:cSld>
  <p:clrMapOvr>
    <a:masterClrMapping/>
  </p:clrMapOvr>
  <p:transition>
    <p:wip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417466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636555"/>
      </p:ext>
    </p:extLst>
  </p:cSld>
  <p:clrMapOvr>
    <a:masterClrMapping/>
  </p:clrMapOvr>
  <p:transition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42058209"/>
      </p:ext>
    </p:extLst>
  </p:cSld>
  <p:clrMapOvr>
    <a:masterClrMapping/>
  </p:clrMapOvr>
  <p:transition>
    <p:wip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75270"/>
      </p:ext>
    </p:extLst>
  </p:cSld>
  <p:clrMapOvr>
    <a:masterClrMapping/>
  </p:clrMapOvr>
  <p:transition>
    <p:wip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861049"/>
      </p:ext>
    </p:extLst>
  </p:cSld>
  <p:clrMapOvr>
    <a:masterClrMapping/>
  </p:clrMapOvr>
  <p:transition>
    <p:wip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09255"/>
      </p:ext>
    </p:extLst>
  </p:cSld>
  <p:clrMapOvr>
    <a:masterClrMapping/>
  </p:clrMapOvr>
  <p:transition>
    <p:wip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284651"/>
      </p:ext>
    </p:extLst>
  </p:cSld>
  <p:clrMapOvr>
    <a:masterClrMapping/>
  </p:clrMapOvr>
  <p:transition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12263873"/>
      </p:ext>
    </p:extLst>
  </p:cSld>
  <p:clrMapOvr>
    <a:masterClrMapping/>
  </p:clrMapOvr>
  <p:transition>
    <p:wip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7926356"/>
      </p:ext>
    </p:extLst>
  </p:cSld>
  <p:clrMapOvr>
    <a:masterClrMapping/>
  </p:clrMapOvr>
  <p:transition>
    <p:wip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0290"/>
      </p:ext>
    </p:extLst>
  </p:cSld>
  <p:clrMapOvr>
    <a:masterClrMapping/>
  </p:clrMapOvr>
  <p:transition>
    <p:wip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017074"/>
      </p:ext>
    </p:extLst>
  </p:cSld>
  <p:clrMapOvr>
    <a:masterClrMapping/>
  </p:clrMapOvr>
  <p:transition>
    <p:wip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926242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298450" y="228600"/>
            <a:ext cx="8540750" cy="5870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ja-JP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667D80B-B1F5-44E2-86BA-B6B8802131FC}" type="datetime1">
              <a:rPr lang="zh-CN" altLang="en-US"/>
              <a:pPr>
                <a:defRPr/>
              </a:pPr>
              <a:t>2016/12/20</a:t>
            </a:fld>
            <a:endParaRPr lang="en-US" altLang="zh-CN"/>
          </a:p>
        </p:txBody>
      </p:sp>
      <p:sp>
        <p:nvSpPr>
          <p:cNvPr id="4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0025" y="6245225"/>
            <a:ext cx="2289175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ea typeface="宋体" charset="-122"/>
              </a:defRPr>
            </a:lvl1pPr>
          </a:lstStyle>
          <a:p>
            <a:pPr>
              <a:defRPr/>
            </a:pPr>
            <a:fld id="{1C280366-5E3E-4B74-8BB5-FD48F7B650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252205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606541"/>
      </p:ext>
    </p:extLst>
  </p:cSld>
  <p:clrMapOvr>
    <a:masterClrMapping/>
  </p:clrMapOvr>
  <p:transition>
    <p:wip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96666922"/>
      </p:ext>
    </p:extLst>
  </p:cSld>
  <p:clrMapOvr>
    <a:masterClrMapping/>
  </p:clrMapOvr>
  <p:transition>
    <p:wip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418311"/>
      </p:ext>
    </p:extLst>
  </p:cSld>
  <p:clrMapOvr>
    <a:masterClrMapping/>
  </p:clrMapOvr>
  <p:transition>
    <p:wip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598941"/>
      </p:ext>
    </p:extLst>
  </p:cSld>
  <p:clrMapOvr>
    <a:masterClrMapping/>
  </p:clrMapOvr>
  <p:transition>
    <p:wip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438155"/>
      </p:ext>
    </p:extLst>
  </p:cSld>
  <p:clrMapOvr>
    <a:masterClrMapping/>
  </p:clrMapOvr>
  <p:transition>
    <p:wip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747178"/>
      </p:ext>
    </p:extLst>
  </p:cSld>
  <p:clrMapOvr>
    <a:masterClrMapping/>
  </p:clrMapOvr>
  <p:transition>
    <p:wip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3499751"/>
      </p:ext>
    </p:extLst>
  </p:cSld>
  <p:clrMapOvr>
    <a:masterClrMapping/>
  </p:clrMapOvr>
  <p:transition>
    <p:wip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765457"/>
      </p:ext>
    </p:extLst>
  </p:cSld>
  <p:clrMapOvr>
    <a:masterClrMapping/>
  </p:clrMapOvr>
  <p:transition>
    <p:wip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847161"/>
      </p:ext>
    </p:extLst>
  </p:cSld>
  <p:clrMapOvr>
    <a:masterClrMapping/>
  </p:clrMapOvr>
  <p:transition>
    <p:wip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713499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40790"/>
      </p:ext>
    </p:extLst>
  </p:cSld>
  <p:clrMapOvr>
    <a:masterClrMapping/>
  </p:clrMapOvr>
  <p:transition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27709"/>
      </p:ext>
    </p:extLst>
  </p:cSld>
  <p:clrMapOvr>
    <a:masterClrMapping/>
  </p:clrMapOvr>
  <p:transition>
    <p:wip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548519"/>
      </p:ext>
    </p:extLst>
  </p:cSld>
  <p:clrMapOvr>
    <a:masterClrMapping/>
  </p:clrMapOvr>
  <p:transition>
    <p:wip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0883966"/>
      </p:ext>
    </p:extLst>
  </p:cSld>
  <p:clrMapOvr>
    <a:masterClrMapping/>
  </p:clrMapOvr>
  <p:transition>
    <p:wip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30142"/>
      </p:ext>
    </p:extLst>
  </p:cSld>
  <p:clrMapOvr>
    <a:masterClrMapping/>
  </p:clrMapOvr>
  <p:transition>
    <p:wip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809009"/>
      </p:ext>
    </p:extLst>
  </p:cSld>
  <p:clrMapOvr>
    <a:masterClrMapping/>
  </p:clrMapOvr>
  <p:transition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432951"/>
      </p:ext>
    </p:extLst>
  </p:cSld>
  <p:clrMapOvr>
    <a:masterClrMapping/>
  </p:clrMapOvr>
  <p:transition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570790"/>
      </p:ext>
    </p:extLst>
  </p:cSld>
  <p:clrMapOvr>
    <a:masterClrMapping/>
  </p:clrMapOvr>
  <p:transition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15767888"/>
      </p:ext>
    </p:extLst>
  </p:cSld>
  <p:clrMapOvr>
    <a:masterClrMapping/>
  </p:clrMapOvr>
  <p:transition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540376"/>
      </p:ext>
    </p:extLst>
  </p:cSld>
  <p:clrMapOvr>
    <a:masterClrMapping/>
  </p:clrMapOvr>
  <p:transition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094930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92585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722012"/>
      </p:ext>
    </p:extLst>
  </p:cSld>
  <p:clrMapOvr>
    <a:masterClrMapping/>
  </p:clrMapOvr>
  <p:transition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52401"/>
      </p:ext>
    </p:extLst>
  </p:cSld>
  <p:clrMapOvr>
    <a:masterClrMapping/>
  </p:clrMapOvr>
  <p:transition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059835"/>
      </p:ext>
    </p:extLst>
  </p:cSld>
  <p:clrMapOvr>
    <a:masterClrMapping/>
  </p:clrMapOvr>
  <p:transition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7951610"/>
      </p:ext>
    </p:extLst>
  </p:cSld>
  <p:clrMapOvr>
    <a:masterClrMapping/>
  </p:clrMapOvr>
  <p:transition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968806"/>
      </p:ext>
    </p:extLst>
  </p:cSld>
  <p:clrMapOvr>
    <a:masterClrMapping/>
  </p:clrMapOvr>
  <p:transition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01535"/>
      </p:ext>
    </p:extLst>
  </p:cSld>
  <p:clrMapOvr>
    <a:masterClrMapping/>
  </p:clrMapOvr>
  <p:transition>
    <p:wip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359219"/>
      </p:ext>
    </p:extLst>
  </p:cSld>
  <p:clrMapOvr>
    <a:masterClrMapping/>
  </p:clrMapOvr>
  <p:transition>
    <p:wip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826534"/>
      </p:ext>
    </p:extLst>
  </p:cSld>
  <p:clrMapOvr>
    <a:masterClrMapping/>
  </p:clrMapOvr>
  <p:transition>
    <p:wip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24799469"/>
      </p:ext>
    </p:extLst>
  </p:cSld>
  <p:clrMapOvr>
    <a:masterClrMapping/>
  </p:clrMapOvr>
  <p:transition>
    <p:wip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14508106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94479958"/>
      </p:ext>
    </p:extLst>
  </p:cSld>
  <p:clrMapOvr>
    <a:masterClrMapping/>
  </p:clrMapOvr>
  <p:transition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530540"/>
      </p:ext>
    </p:extLst>
  </p:cSld>
  <p:clrMapOvr>
    <a:masterClrMapping/>
  </p:clrMapOvr>
  <p:transition>
    <p:wip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490084"/>
      </p:ext>
    </p:extLst>
  </p:cSld>
  <p:clrMapOvr>
    <a:masterClrMapping/>
  </p:clrMapOvr>
  <p:transition>
    <p:wip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694498"/>
      </p:ext>
    </p:extLst>
  </p:cSld>
  <p:clrMapOvr>
    <a:masterClrMapping/>
  </p:clrMapOvr>
  <p:transition>
    <p:wip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404182"/>
      </p:ext>
    </p:extLst>
  </p:cSld>
  <p:clrMapOvr>
    <a:masterClrMapping/>
  </p:clrMapOvr>
  <p:transition>
    <p:wip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05855436"/>
      </p:ext>
    </p:extLst>
  </p:cSld>
  <p:clrMapOvr>
    <a:masterClrMapping/>
  </p:clrMapOvr>
  <p:transition>
    <p:wip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805608"/>
      </p:ext>
    </p:extLst>
  </p:cSld>
  <p:clrMapOvr>
    <a:masterClrMapping/>
  </p:clrMapOvr>
  <p:transition>
    <p:wip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355754"/>
      </p:ext>
    </p:extLst>
  </p:cSld>
  <p:clrMapOvr>
    <a:masterClrMapping/>
  </p:clrMapOvr>
  <p:transition>
    <p:wip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672775"/>
      </p:ext>
    </p:extLst>
  </p:cSld>
  <p:clrMapOvr>
    <a:masterClrMapping/>
  </p:clrMapOvr>
  <p:transition>
    <p:wip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51526"/>
      </p:ext>
    </p:extLst>
  </p:cSld>
  <p:clrMapOvr>
    <a:masterClrMapping/>
  </p:clrMapOvr>
  <p:transition>
    <p:wip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24755063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283323"/>
      </p:ext>
    </p:extLst>
  </p:cSld>
  <p:clrMapOvr>
    <a:masterClrMapping/>
  </p:clrMapOvr>
  <p:transition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7101364"/>
      </p:ext>
    </p:extLst>
  </p:cSld>
  <p:clrMapOvr>
    <a:masterClrMapping/>
  </p:clrMapOvr>
  <p:transition>
    <p:wip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477178"/>
      </p:ext>
    </p:extLst>
  </p:cSld>
  <p:clrMapOvr>
    <a:masterClrMapping/>
  </p:clrMapOvr>
  <p:transition>
    <p:wip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71022"/>
      </p:ext>
    </p:extLst>
  </p:cSld>
  <p:clrMapOvr>
    <a:masterClrMapping/>
  </p:clrMapOvr>
  <p:transition>
    <p:wip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024301"/>
      </p:ext>
    </p:extLst>
  </p:cSld>
  <p:clrMapOvr>
    <a:masterClrMapping/>
  </p:clrMapOvr>
  <p:transition>
    <p:wip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958501"/>
      </p:ext>
    </p:extLst>
  </p:cSld>
  <p:clrMapOvr>
    <a:masterClrMapping/>
  </p:clrMapOvr>
  <p:transition>
    <p:wip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51499872"/>
      </p:ext>
    </p:extLst>
  </p:cSld>
  <p:clrMapOvr>
    <a:masterClrMapping/>
  </p:clrMapOvr>
  <p:transition>
    <p:wip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532018"/>
      </p:ext>
    </p:extLst>
  </p:cSld>
  <p:clrMapOvr>
    <a:masterClrMapping/>
  </p:clrMapOvr>
  <p:transition>
    <p:wip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116729"/>
      </p:ext>
    </p:extLst>
  </p:cSld>
  <p:clrMapOvr>
    <a:masterClrMapping/>
  </p:clrMapOvr>
  <p:transition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438005"/>
      </p:ext>
    </p:extLst>
  </p:cSld>
  <p:clrMapOvr>
    <a:masterClrMapping/>
  </p:clrMapOvr>
  <p:transition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146874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133250"/>
      </p:ext>
    </p:extLst>
  </p:cSld>
  <p:clrMapOvr>
    <a:masterClrMapping/>
  </p:clrMapOvr>
  <p:transition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56709632"/>
      </p:ext>
    </p:extLst>
  </p:cSld>
  <p:clrMapOvr>
    <a:masterClrMapping/>
  </p:clrMapOvr>
  <p:transition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5964219"/>
      </p:ext>
    </p:extLst>
  </p:cSld>
  <p:clrMapOvr>
    <a:masterClrMapping/>
  </p:clrMapOvr>
  <p:transition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912606"/>
      </p:ext>
    </p:extLst>
  </p:cSld>
  <p:clrMapOvr>
    <a:masterClrMapping/>
  </p:clrMapOvr>
  <p:transition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08722"/>
      </p:ext>
    </p:extLst>
  </p:cSld>
  <p:clrMapOvr>
    <a:masterClrMapping/>
  </p:clrMapOvr>
  <p:transition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715637"/>
      </p:ext>
    </p:extLst>
  </p:cSld>
  <p:clrMapOvr>
    <a:masterClrMapping/>
  </p:clrMapOvr>
  <p:transition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61553"/>
      </p:ext>
    </p:extLst>
  </p:cSld>
  <p:clrMapOvr>
    <a:masterClrMapping/>
  </p:clrMapOvr>
  <p:transition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6688906"/>
      </p:ext>
    </p:extLst>
  </p:cSld>
  <p:clrMapOvr>
    <a:masterClrMapping/>
  </p:clrMapOvr>
  <p:transition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110118"/>
      </p:ext>
    </p:extLst>
  </p:cSld>
  <p:clrMapOvr>
    <a:masterClrMapping/>
  </p:clrMapOvr>
  <p:transition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68357"/>
      </p:ext>
    </p:extLst>
  </p:cSld>
  <p:clrMapOvr>
    <a:masterClrMapping/>
  </p:clrMapOvr>
  <p:transition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485322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655383"/>
      </p:ext>
    </p:extLst>
  </p:cSld>
  <p:clrMapOvr>
    <a:masterClrMapping/>
  </p:clrMapOvr>
  <p:transition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079491"/>
      </p:ext>
    </p:extLst>
  </p:cSld>
  <p:clrMapOvr>
    <a:masterClrMapping/>
  </p:clrMapOvr>
  <p:transition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73620230"/>
      </p:ext>
    </p:extLst>
  </p:cSld>
  <p:clrMapOvr>
    <a:masterClrMapping/>
  </p:clrMapOvr>
  <p:transition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8815695"/>
      </p:ext>
    </p:extLst>
  </p:cSld>
  <p:clrMapOvr>
    <a:masterClrMapping/>
  </p:clrMapOvr>
  <p:transition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096824"/>
      </p:ext>
    </p:extLst>
  </p:cSld>
  <p:clrMapOvr>
    <a:masterClrMapping/>
  </p:clrMapOvr>
  <p:transition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816690"/>
      </p:ext>
    </p:extLst>
  </p:cSld>
  <p:clrMapOvr>
    <a:masterClrMapping/>
  </p:clrMapOvr>
  <p:transition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026651"/>
      </p:ext>
    </p:extLst>
  </p:cSld>
  <p:clrMapOvr>
    <a:masterClrMapping/>
  </p:clrMapOvr>
  <p:transition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79197"/>
      </p:ext>
    </p:extLst>
  </p:cSld>
  <p:clrMapOvr>
    <a:masterClrMapping/>
  </p:clrMapOvr>
  <p:transition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6552851"/>
      </p:ext>
    </p:extLst>
  </p:cSld>
  <p:clrMapOvr>
    <a:masterClrMapping/>
  </p:clrMapOvr>
  <p:transition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86660"/>
      </p:ext>
    </p:extLst>
  </p:cSld>
  <p:clrMapOvr>
    <a:masterClrMapping/>
  </p:clrMapOvr>
  <p:transition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4153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931679"/>
      </p:ext>
    </p:extLst>
  </p:cSld>
  <p:clrMapOvr>
    <a:masterClrMapping/>
  </p:clrMapOvr>
  <p:transition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2314"/>
      </p:ext>
    </p:extLst>
  </p:cSld>
  <p:clrMapOvr>
    <a:masterClrMapping/>
  </p:clrMapOvr>
  <p:transition>
    <p:wip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976050"/>
      </p:ext>
    </p:extLst>
  </p:cSld>
  <p:clrMapOvr>
    <a:masterClrMapping/>
  </p:clrMapOvr>
  <p:transition>
    <p:wip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1045686"/>
      </p:ext>
    </p:extLst>
  </p:cSld>
  <p:clrMapOvr>
    <a:masterClrMapping/>
  </p:clrMapOvr>
  <p:transition>
    <p:wip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8629190"/>
      </p:ext>
    </p:extLst>
  </p:cSld>
  <p:clrMapOvr>
    <a:masterClrMapping/>
  </p:clrMapOvr>
  <p:transition>
    <p:wip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213648"/>
      </p:ext>
    </p:extLst>
  </p:cSld>
  <p:clrMapOvr>
    <a:masterClrMapping/>
  </p:clrMapOvr>
  <p:transition>
    <p:wip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489078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6878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7346037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72272581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749874"/>
      </p:ext>
    </p:extLst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364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364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6210"/>
      </p:ext>
    </p:extLst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表プレースホルダー 2"/>
          <p:cNvSpPr>
            <a:spLocks noGrp="1"/>
          </p:cNvSpPr>
          <p:nvPr>
            <p:ph type="tbl" idx="1"/>
          </p:nvPr>
        </p:nvSpPr>
        <p:spPr>
          <a:xfrm>
            <a:off x="457200" y="1219200"/>
            <a:ext cx="8229600" cy="4419600"/>
          </a:xfrm>
        </p:spPr>
        <p:txBody>
          <a:bodyPr/>
          <a:lstStyle/>
          <a:p>
            <a:pPr lvl="0"/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739676525"/>
      </p:ext>
    </p:extLst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298450" y="228600"/>
            <a:ext cx="8540750" cy="5870575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4234DE51-63D0-4F24-966C-8C974F59A667}" type="datetime1">
              <a:rPr lang="zh-CN" altLang="en-US"/>
              <a:pPr>
                <a:defRPr/>
              </a:pPr>
              <a:t>2016/12/20</a:t>
            </a:fld>
            <a:endParaRPr lang="en-US" altLang="zh-CN"/>
          </a:p>
        </p:txBody>
      </p:sp>
      <p:sp>
        <p:nvSpPr>
          <p:cNvPr id="4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0025" y="6245225"/>
            <a:ext cx="2289175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ea typeface="宋体" charset="-122"/>
              </a:defRPr>
            </a:lvl1pPr>
          </a:lstStyle>
          <a:p>
            <a:pPr>
              <a:defRPr/>
            </a:pPr>
            <a:fld id="{4939A45F-7FE2-478E-AE75-E820D6CCBC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131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413171"/>
      </p:ext>
    </p:extLst>
  </p:cSld>
  <p:clrMapOvr>
    <a:masterClrMapping/>
  </p:clrMapOvr>
  <p:transition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587581"/>
      </p:ext>
    </p:extLst>
  </p:cSld>
  <p:clrMapOvr>
    <a:masterClrMapping/>
  </p:clrMapOvr>
  <p:transition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94156007"/>
      </p:ext>
    </p:extLst>
  </p:cSld>
  <p:clrMapOvr>
    <a:masterClrMapping/>
  </p:clrMapOvr>
  <p:transition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041370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206131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94526"/>
      </p:ext>
    </p:extLst>
  </p:cSld>
  <p:clrMapOvr>
    <a:masterClrMapping/>
  </p:clrMapOvr>
  <p:transition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529833"/>
      </p:ext>
    </p:extLst>
  </p:cSld>
  <p:clrMapOvr>
    <a:masterClrMapping/>
  </p:clrMapOvr>
  <p:transition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542024"/>
      </p:ext>
    </p:extLst>
  </p:cSld>
  <p:clrMapOvr>
    <a:masterClrMapping/>
  </p:clrMapOvr>
  <p:transition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2919776"/>
      </p:ext>
    </p:extLst>
  </p:cSld>
  <p:clrMapOvr>
    <a:masterClrMapping/>
  </p:clrMapOvr>
  <p:transition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38671446"/>
      </p:ext>
    </p:extLst>
  </p:cSld>
  <p:clrMapOvr>
    <a:masterClrMapping/>
  </p:clrMapOvr>
  <p:transition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33903"/>
      </p:ext>
    </p:extLst>
  </p:cSld>
  <p:clrMapOvr>
    <a:masterClrMapping/>
  </p:clrMapOvr>
  <p:transition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467783"/>
      </p:ext>
    </p:extLst>
  </p:cSld>
  <p:clrMapOvr>
    <a:masterClrMapping/>
  </p:clrMapOvr>
  <p:transition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298450" y="228600"/>
            <a:ext cx="8540750" cy="5870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D131BC5-F827-4EF1-9AC3-01C782E302B2}" type="datetime1">
              <a:rPr lang="zh-CN" altLang="en-US"/>
              <a:pPr>
                <a:defRPr/>
              </a:pPr>
              <a:t>2016/12/20</a:t>
            </a:fld>
            <a:endParaRPr lang="en-US" altLang="zh-CN"/>
          </a:p>
        </p:txBody>
      </p:sp>
      <p:sp>
        <p:nvSpPr>
          <p:cNvPr id="4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0025" y="6245225"/>
            <a:ext cx="2289175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ea typeface="宋体" charset="-122"/>
              </a:defRPr>
            </a:lvl1pPr>
          </a:lstStyle>
          <a:p>
            <a:pPr>
              <a:defRPr/>
            </a:pPr>
            <a:fld id="{89405808-1922-45CB-9E86-B414FA2B21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94002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799074"/>
      </p:ext>
    </p:extLst>
  </p:cSld>
  <p:clrMapOvr>
    <a:masterClrMapping/>
  </p:clrMapOvr>
  <p:transition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034976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83557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04728020"/>
      </p:ext>
    </p:extLst>
  </p:cSld>
  <p:clrMapOvr>
    <a:masterClrMapping/>
  </p:clrMapOvr>
  <p:transition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513876"/>
      </p:ext>
    </p:extLst>
  </p:cSld>
  <p:clrMapOvr>
    <a:masterClrMapping/>
  </p:clrMapOvr>
  <p:transition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385699"/>
      </p:ext>
    </p:extLst>
  </p:cSld>
  <p:clrMapOvr>
    <a:masterClrMapping/>
  </p:clrMapOvr>
  <p:transition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15217"/>
      </p:ext>
    </p:extLst>
  </p:cSld>
  <p:clrMapOvr>
    <a:masterClrMapping/>
  </p:clrMapOvr>
  <p:transition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305713"/>
      </p:ext>
    </p:extLst>
  </p:cSld>
  <p:clrMapOvr>
    <a:masterClrMapping/>
  </p:clrMapOvr>
  <p:transition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78640029"/>
      </p:ext>
    </p:extLst>
  </p:cSld>
  <p:clrMapOvr>
    <a:masterClrMapping/>
  </p:clrMapOvr>
  <p:transition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02031194"/>
      </p:ext>
    </p:extLst>
  </p:cSld>
  <p:clrMapOvr>
    <a:masterClrMapping/>
  </p:clrMapOvr>
  <p:transition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49258"/>
      </p:ext>
    </p:extLst>
  </p:cSld>
  <p:clrMapOvr>
    <a:masterClrMapping/>
  </p:clrMapOvr>
  <p:transition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6550" y="1600200"/>
            <a:ext cx="2076450" cy="4525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7695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470808"/>
      </p:ext>
    </p:extLst>
  </p:cSld>
  <p:clrMapOvr>
    <a:masterClrMapping/>
  </p:clrMapOvr>
  <p:transition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298450" y="228600"/>
            <a:ext cx="8540750" cy="5870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10FFBDD-B0EA-4564-9CE2-0A4357988FEE}" type="datetime1">
              <a:rPr lang="zh-CN" altLang="en-US"/>
              <a:pPr>
                <a:defRPr/>
              </a:pPr>
              <a:t>2016/12/20</a:t>
            </a:fld>
            <a:endParaRPr lang="en-US" altLang="zh-CN"/>
          </a:p>
        </p:txBody>
      </p:sp>
      <p:sp>
        <p:nvSpPr>
          <p:cNvPr id="4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0025" y="6245225"/>
            <a:ext cx="2289175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ea typeface="宋体" charset="-122"/>
              </a:defRPr>
            </a:lvl1pPr>
          </a:lstStyle>
          <a:p>
            <a:pPr>
              <a:defRPr/>
            </a:pPr>
            <a:fld id="{78F15755-DF0E-4292-A1B0-D9855B4A43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842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167210"/>
      </p:ext>
    </p:extLst>
  </p:cSld>
  <p:clrMapOvr>
    <a:masterClrMapping/>
  </p:clrMapOvr>
  <p:transition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621426"/>
      </p:ext>
    </p:extLst>
  </p:cSld>
  <p:clrMapOvr>
    <a:masterClrMapping/>
  </p:clrMapOvr>
  <p:transition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279267"/>
      </p:ext>
    </p:extLst>
  </p:cSld>
  <p:clrMapOvr>
    <a:masterClrMapping/>
  </p:clrMapOvr>
  <p:transition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3612238"/>
      </p:ext>
    </p:extLst>
  </p:cSld>
  <p:clrMapOvr>
    <a:masterClrMapping/>
  </p:clrMapOvr>
  <p:transition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485971"/>
      </p:ext>
    </p:extLst>
  </p:cSld>
  <p:clrMapOvr>
    <a:masterClrMapping/>
  </p:clrMapOvr>
  <p:transition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913764"/>
      </p:ext>
    </p:extLst>
  </p:cSld>
  <p:clrMapOvr>
    <a:masterClrMapping/>
  </p:clrMapOvr>
  <p:transition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548783"/>
      </p:ext>
    </p:extLst>
  </p:cSld>
  <p:clrMapOvr>
    <a:masterClrMapping/>
  </p:clrMapOvr>
  <p:transition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980257"/>
      </p:ext>
    </p:extLst>
  </p:cSld>
  <p:clrMapOvr>
    <a:masterClrMapping/>
  </p:clrMapOvr>
  <p:transition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47720564"/>
      </p:ext>
    </p:extLst>
  </p:cSld>
  <p:clrMapOvr>
    <a:masterClrMapping/>
  </p:clrMapOvr>
  <p:transition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9547169"/>
      </p:ext>
    </p:extLst>
  </p:cSld>
  <p:clrMapOvr>
    <a:masterClrMapping/>
  </p:clrMapOvr>
  <p:transition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128502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477897"/>
      </p:ext>
    </p:extLst>
  </p:cSld>
  <p:clrMapOvr>
    <a:masterClrMapping/>
  </p:clrMapOvr>
  <p:transition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364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364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996600"/>
      </p:ext>
    </p:extLst>
  </p:cSld>
  <p:clrMapOvr>
    <a:masterClrMapping/>
  </p:clrMapOvr>
  <p:transition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98450" y="228600"/>
            <a:ext cx="8540750" cy="1143000"/>
          </a:xfrm>
          <a:prstGeom prst="rect">
            <a:avLst/>
          </a:prstGeo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609600" y="1600200"/>
            <a:ext cx="8153400" cy="4498975"/>
          </a:xfrm>
          <a:prstGeom prst="rect">
            <a:avLst/>
          </a:prstGeom>
        </p:spPr>
        <p:txBody>
          <a:bodyPr/>
          <a:lstStyle/>
          <a:p>
            <a:pPr lvl="0"/>
            <a:endParaRPr lang="ja-JP" altLang="en-US" noProof="0" smtClean="0"/>
          </a:p>
        </p:txBody>
      </p:sp>
      <p:sp>
        <p:nvSpPr>
          <p:cNvPr id="4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0C0BF75-0EA7-4D5D-BE8A-D7AE0D5F1EEC}" type="datetime1">
              <a:rPr lang="zh-CN" altLang="en-US"/>
              <a:pPr>
                <a:defRPr/>
              </a:pPr>
              <a:t>2016/12/20</a:t>
            </a:fld>
            <a:endParaRPr lang="en-US" altLang="zh-CN"/>
          </a:p>
        </p:txBody>
      </p:sp>
      <p:sp>
        <p:nvSpPr>
          <p:cNvPr id="5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1</a:t>
            </a:r>
          </a:p>
        </p:txBody>
      </p:sp>
      <p:sp>
        <p:nvSpPr>
          <p:cNvPr id="6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0025" y="6245225"/>
            <a:ext cx="2289175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>
                <a:ea typeface="宋体" charset="-122"/>
              </a:defRPr>
            </a:lvl1pPr>
          </a:lstStyle>
          <a:p>
            <a:pPr>
              <a:defRPr/>
            </a:pPr>
            <a:fld id="{E962193B-6A79-4E8C-B903-1E912A61AE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8068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963380"/>
      </p:ext>
    </p:extLst>
  </p:cSld>
  <p:clrMapOvr>
    <a:masterClrMapping/>
  </p:clrMapOvr>
  <p:transition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169200"/>
      </p:ext>
    </p:extLst>
  </p:cSld>
  <p:clrMapOvr>
    <a:masterClrMapping/>
  </p:clrMapOvr>
  <p:transition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09701422"/>
      </p:ext>
    </p:extLst>
  </p:cSld>
  <p:clrMapOvr>
    <a:masterClrMapping/>
  </p:clrMapOvr>
  <p:transition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268197"/>
      </p:ext>
    </p:extLst>
  </p:cSld>
  <p:clrMapOvr>
    <a:masterClrMapping/>
  </p:clrMapOvr>
  <p:transition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733035"/>
      </p:ext>
    </p:extLst>
  </p:cSld>
  <p:clrMapOvr>
    <a:masterClrMapping/>
  </p:clrMapOvr>
  <p:transition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344154"/>
      </p:ext>
    </p:extLst>
  </p:cSld>
  <p:clrMapOvr>
    <a:masterClrMapping/>
  </p:clrMapOvr>
  <p:transition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860639"/>
      </p:ext>
    </p:extLst>
  </p:cSld>
  <p:clrMapOvr>
    <a:masterClrMapping/>
  </p:clrMapOvr>
  <p:transition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70853476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093742"/>
      </p:ext>
    </p:extLst>
  </p:cSld>
  <p:clrMapOvr>
    <a:masterClrMapping/>
  </p:clrMapOvr>
  <p:transition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15280808"/>
      </p:ext>
    </p:extLst>
  </p:cSld>
  <p:clrMapOvr>
    <a:masterClrMapping/>
  </p:clrMapOvr>
  <p:transition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675038"/>
      </p:ext>
    </p:extLst>
  </p:cSld>
  <p:clrMapOvr>
    <a:masterClrMapping/>
  </p:clrMapOvr>
  <p:transition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970321"/>
      </p:ext>
    </p:extLst>
  </p:cSld>
  <p:clrMapOvr>
    <a:masterClrMapping/>
  </p:clrMapOvr>
  <p:transition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676084"/>
      </p:ext>
    </p:extLst>
  </p:cSld>
  <p:clrMapOvr>
    <a:masterClrMapping/>
  </p:clrMapOvr>
  <p:transition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072303"/>
      </p:ext>
    </p:extLst>
  </p:cSld>
  <p:clrMapOvr>
    <a:masterClrMapping/>
  </p:clrMapOvr>
  <p:transition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60960"/>
      </p:ext>
    </p:extLst>
  </p:cSld>
  <p:clrMapOvr>
    <a:masterClrMapping/>
  </p:clrMapOvr>
  <p:transition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118755"/>
      </p:ext>
    </p:extLst>
  </p:cSld>
  <p:clrMapOvr>
    <a:masterClrMapping/>
  </p:clrMapOvr>
  <p:transition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786743"/>
      </p:ext>
    </p:extLst>
  </p:cSld>
  <p:clrMapOvr>
    <a:masterClrMapping/>
  </p:clrMapOvr>
  <p:transition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37153"/>
      </p:ext>
    </p:extLst>
  </p:cSld>
  <p:clrMapOvr>
    <a:masterClrMapping/>
  </p:clrMapOvr>
  <p:transition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771720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36755784"/>
      </p:ext>
    </p:extLst>
  </p:cSld>
  <p:clrMapOvr>
    <a:masterClrMapping/>
  </p:clrMapOvr>
  <p:transition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6944187"/>
      </p:ext>
    </p:extLst>
  </p:cSld>
  <p:clrMapOvr>
    <a:masterClrMapping/>
  </p:clrMapOvr>
  <p:transition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6146381"/>
      </p:ext>
    </p:extLst>
  </p:cSld>
  <p:clrMapOvr>
    <a:masterClrMapping/>
  </p:clrMapOvr>
  <p:transition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930043"/>
      </p:ext>
    </p:extLst>
  </p:cSld>
  <p:clrMapOvr>
    <a:masterClrMapping/>
  </p:clrMapOvr>
  <p:transition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6550" y="1600200"/>
            <a:ext cx="2076450" cy="4525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607695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500521"/>
      </p:ext>
    </p:extLst>
  </p:cSld>
  <p:clrMapOvr>
    <a:masterClrMapping/>
  </p:clrMapOvr>
  <p:transition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298450" y="228600"/>
            <a:ext cx="8540750" cy="5870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C66968E-0A7F-49CD-BFF9-CBDA8BBE0C95}" type="datetime1">
              <a:rPr lang="zh-CN" altLang="en-US"/>
              <a:pPr>
                <a:defRPr/>
              </a:pPr>
              <a:t>2016/12/20</a:t>
            </a:fld>
            <a:endParaRPr lang="en-US" altLang="zh-CN"/>
          </a:p>
        </p:txBody>
      </p:sp>
      <p:sp>
        <p:nvSpPr>
          <p:cNvPr id="4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0025" y="6245225"/>
            <a:ext cx="2289175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ea typeface="宋体" charset="-122"/>
              </a:defRPr>
            </a:lvl1pPr>
          </a:lstStyle>
          <a:p>
            <a:pPr>
              <a:defRPr/>
            </a:pPr>
            <a:fld id="{307E7274-390D-493C-B675-83D5EC6101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9062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163872"/>
      </p:ext>
    </p:extLst>
  </p:cSld>
  <p:clrMapOvr>
    <a:masterClrMapping/>
  </p:clrMapOvr>
  <p:transition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944450"/>
      </p:ext>
    </p:extLst>
  </p:cSld>
  <p:clrMapOvr>
    <a:masterClrMapping/>
  </p:clrMapOvr>
  <p:transition>
    <p:wip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56191875"/>
      </p:ext>
    </p:extLst>
  </p:cSld>
  <p:clrMapOvr>
    <a:masterClrMapping/>
  </p:clrMapOvr>
  <p:transition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924815"/>
      </p:ext>
    </p:extLst>
  </p:cSld>
  <p:clrMapOvr>
    <a:masterClrMapping/>
  </p:clrMapOvr>
  <p:transition>
    <p:wip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125881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15894810"/>
      </p:ext>
    </p:extLst>
  </p:cSld>
  <p:clrMapOvr>
    <a:masterClrMapping/>
  </p:clrMapOvr>
  <p:transition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860024"/>
      </p:ext>
    </p:extLst>
  </p:cSld>
  <p:clrMapOvr>
    <a:masterClrMapping/>
  </p:clrMapOvr>
  <p:transition>
    <p:wip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38876"/>
      </p:ext>
    </p:extLst>
  </p:cSld>
  <p:clrMapOvr>
    <a:masterClrMapping/>
  </p:clrMapOvr>
  <p:transition>
    <p:wip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74855951"/>
      </p:ext>
    </p:extLst>
  </p:cSld>
  <p:clrMapOvr>
    <a:masterClrMapping/>
  </p:clrMapOvr>
  <p:transition>
    <p:wip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7807609"/>
      </p:ext>
    </p:extLst>
  </p:cSld>
  <p:clrMapOvr>
    <a:masterClrMapping/>
  </p:clrMapOvr>
  <p:transition>
    <p:wip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971420"/>
      </p:ext>
    </p:extLst>
  </p:cSld>
  <p:clrMapOvr>
    <a:masterClrMapping/>
  </p:clrMapOvr>
  <p:transition>
    <p:wip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180057"/>
      </p:ext>
    </p:extLst>
  </p:cSld>
  <p:clrMapOvr>
    <a:masterClrMapping/>
  </p:clrMapOvr>
  <p:transition>
    <p:wip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298450" y="228600"/>
            <a:ext cx="8540750" cy="5870575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3" name="Rectangle 250"/>
          <p:cNvSpPr>
            <a:spLocks noGrp="1" noChangeArrowheads="1"/>
          </p:cNvSpPr>
          <p:nvPr>
            <p:ph type="dt" sz="half" idx="10"/>
          </p:nvPr>
        </p:nvSpPr>
        <p:spPr>
          <a:xfrm>
            <a:off x="298450" y="6245225"/>
            <a:ext cx="2289175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DC35573-C0CC-4E35-9111-F7325A1FCDDA}" type="datetime1">
              <a:rPr lang="zh-CN" altLang="en-US"/>
              <a:pPr>
                <a:defRPr/>
              </a:pPr>
              <a:t>2016/12/20</a:t>
            </a:fld>
            <a:endParaRPr lang="en-US" altLang="zh-CN"/>
          </a:p>
        </p:txBody>
      </p:sp>
      <p:sp>
        <p:nvSpPr>
          <p:cNvPr id="4" name="Rectangle 25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1025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25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0025" y="6245225"/>
            <a:ext cx="2289175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ea typeface="宋体" charset="-122"/>
              </a:defRPr>
            </a:lvl1pPr>
          </a:lstStyle>
          <a:p>
            <a:pPr>
              <a:defRPr/>
            </a:pPr>
            <a:fld id="{CFDC9076-1387-4A3B-A39A-86FA931C44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21163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02423"/>
      </p:ext>
    </p:extLst>
  </p:cSld>
  <p:clrMapOvr>
    <a:masterClrMapping/>
  </p:clrMapOvr>
  <p:transition>
    <p:wip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669392"/>
      </p:ext>
    </p:extLst>
  </p:cSld>
  <p:clrMapOvr>
    <a:masterClrMapping/>
  </p:clrMapOvr>
  <p:transition>
    <p:wip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65674056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36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5.xml"/><Relationship Id="rId11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33.xml"/><Relationship Id="rId9" Type="http://schemas.openxmlformats.org/officeDocument/2006/relationships/slideLayout" Target="../slideLayouts/slideLayout13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.xml"/><Relationship Id="rId13" Type="http://schemas.openxmlformats.org/officeDocument/2006/relationships/image" Target="../media/image16.jpeg"/><Relationship Id="rId3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80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83.xm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13" Type="http://schemas.openxmlformats.org/officeDocument/2006/relationships/image" Target="../media/image17.jpeg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Untitled-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098" r:id="rId1"/>
    <p:sldLayoutId id="2147491099" r:id="rId2"/>
    <p:sldLayoutId id="2147491100" r:id="rId3"/>
    <p:sldLayoutId id="2147491101" r:id="rId4"/>
    <p:sldLayoutId id="2147491102" r:id="rId5"/>
    <p:sldLayoutId id="2147491103" r:id="rId6"/>
    <p:sldLayoutId id="2147491104" r:id="rId7"/>
    <p:sldLayoutId id="2147491105" r:id="rId8"/>
    <p:sldLayoutId id="2147491106" r:id="rId9"/>
    <p:sldLayoutId id="2147491107" r:id="rId10"/>
    <p:sldLayoutId id="2147491108" r:id="rId11"/>
    <p:sldLayoutId id="2147491286" r:id="rId12"/>
  </p:sldLayoutIdLst>
  <p:transition>
    <p:wip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5" descr="backgroud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98" r:id="rId1"/>
    <p:sldLayoutId id="2147491199" r:id="rId2"/>
    <p:sldLayoutId id="2147491200" r:id="rId3"/>
    <p:sldLayoutId id="2147491201" r:id="rId4"/>
    <p:sldLayoutId id="2147491202" r:id="rId5"/>
    <p:sldLayoutId id="2147491203" r:id="rId6"/>
    <p:sldLayoutId id="2147491204" r:id="rId7"/>
    <p:sldLayoutId id="2147491205" r:id="rId8"/>
    <p:sldLayoutId id="2147491206" r:id="rId9"/>
    <p:sldLayoutId id="2147491207" r:id="rId10"/>
    <p:sldLayoutId id="2147491208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 descr="backgroud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09" r:id="rId1"/>
    <p:sldLayoutId id="2147491210" r:id="rId2"/>
    <p:sldLayoutId id="2147491211" r:id="rId3"/>
    <p:sldLayoutId id="2147491212" r:id="rId4"/>
    <p:sldLayoutId id="2147491213" r:id="rId5"/>
    <p:sldLayoutId id="2147491214" r:id="rId6"/>
    <p:sldLayoutId id="2147491215" r:id="rId7"/>
    <p:sldLayoutId id="2147491216" r:id="rId8"/>
    <p:sldLayoutId id="2147491217" r:id="rId9"/>
    <p:sldLayoutId id="2147491218" r:id="rId10"/>
    <p:sldLayoutId id="2147491219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backgroud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20" r:id="rId1"/>
    <p:sldLayoutId id="2147491221" r:id="rId2"/>
    <p:sldLayoutId id="2147491222" r:id="rId3"/>
    <p:sldLayoutId id="2147491223" r:id="rId4"/>
    <p:sldLayoutId id="2147491224" r:id="rId5"/>
    <p:sldLayoutId id="2147491225" r:id="rId6"/>
    <p:sldLayoutId id="2147491226" r:id="rId7"/>
    <p:sldLayoutId id="2147491227" r:id="rId8"/>
    <p:sldLayoutId id="2147491228" r:id="rId9"/>
    <p:sldLayoutId id="2147491229" r:id="rId10"/>
    <p:sldLayoutId id="2147491230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 descr="backgroud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31" r:id="rId1"/>
    <p:sldLayoutId id="2147491232" r:id="rId2"/>
    <p:sldLayoutId id="2147491233" r:id="rId3"/>
    <p:sldLayoutId id="2147491234" r:id="rId4"/>
    <p:sldLayoutId id="2147491235" r:id="rId5"/>
    <p:sldLayoutId id="2147491236" r:id="rId6"/>
    <p:sldLayoutId id="2147491237" r:id="rId7"/>
    <p:sldLayoutId id="2147491238" r:id="rId8"/>
    <p:sldLayoutId id="2147491239" r:id="rId9"/>
    <p:sldLayoutId id="2147491240" r:id="rId10"/>
    <p:sldLayoutId id="2147491241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backgroud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42" r:id="rId1"/>
    <p:sldLayoutId id="2147491243" r:id="rId2"/>
    <p:sldLayoutId id="2147491244" r:id="rId3"/>
    <p:sldLayoutId id="2147491245" r:id="rId4"/>
    <p:sldLayoutId id="2147491246" r:id="rId5"/>
    <p:sldLayoutId id="2147491247" r:id="rId6"/>
    <p:sldLayoutId id="2147491248" r:id="rId7"/>
    <p:sldLayoutId id="2147491249" r:id="rId8"/>
    <p:sldLayoutId id="2147491250" r:id="rId9"/>
    <p:sldLayoutId id="2147491251" r:id="rId10"/>
    <p:sldLayoutId id="2147491252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backgroud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53" r:id="rId1"/>
    <p:sldLayoutId id="2147491254" r:id="rId2"/>
    <p:sldLayoutId id="2147491255" r:id="rId3"/>
    <p:sldLayoutId id="2147491256" r:id="rId4"/>
    <p:sldLayoutId id="2147491257" r:id="rId5"/>
    <p:sldLayoutId id="2147491258" r:id="rId6"/>
    <p:sldLayoutId id="2147491259" r:id="rId7"/>
    <p:sldLayoutId id="2147491260" r:id="rId8"/>
    <p:sldLayoutId id="2147491261" r:id="rId9"/>
    <p:sldLayoutId id="2147491262" r:id="rId10"/>
    <p:sldLayoutId id="2147491263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backgroud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64" r:id="rId1"/>
    <p:sldLayoutId id="2147491265" r:id="rId2"/>
    <p:sldLayoutId id="2147491266" r:id="rId3"/>
    <p:sldLayoutId id="2147491267" r:id="rId4"/>
    <p:sldLayoutId id="2147491268" r:id="rId5"/>
    <p:sldLayoutId id="2147491269" r:id="rId6"/>
    <p:sldLayoutId id="2147491270" r:id="rId7"/>
    <p:sldLayoutId id="2147491271" r:id="rId8"/>
    <p:sldLayoutId id="2147491272" r:id="rId9"/>
    <p:sldLayoutId id="2147491273" r:id="rId10"/>
    <p:sldLayoutId id="2147491274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backgroud9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75" r:id="rId1"/>
    <p:sldLayoutId id="2147491276" r:id="rId2"/>
    <p:sldLayoutId id="2147491277" r:id="rId3"/>
    <p:sldLayoutId id="2147491278" r:id="rId4"/>
    <p:sldLayoutId id="2147491279" r:id="rId5"/>
    <p:sldLayoutId id="2147491280" r:id="rId6"/>
    <p:sldLayoutId id="2147491281" r:id="rId7"/>
    <p:sldLayoutId id="2147491282" r:id="rId8"/>
    <p:sldLayoutId id="2147491283" r:id="rId9"/>
    <p:sldLayoutId id="2147491284" r:id="rId10"/>
    <p:sldLayoutId id="2147491285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 descr="Untitled-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09" r:id="rId1"/>
    <p:sldLayoutId id="2147491110" r:id="rId2"/>
    <p:sldLayoutId id="2147491111" r:id="rId3"/>
    <p:sldLayoutId id="2147491112" r:id="rId4"/>
    <p:sldLayoutId id="2147491113" r:id="rId5"/>
    <p:sldLayoutId id="2147491114" r:id="rId6"/>
    <p:sldLayoutId id="2147491115" r:id="rId7"/>
    <p:sldLayoutId id="2147491116" r:id="rId8"/>
    <p:sldLayoutId id="2147491117" r:id="rId9"/>
    <p:sldLayoutId id="2147491118" r:id="rId10"/>
    <p:sldLayoutId id="2147491119" r:id="rId11"/>
    <p:sldLayoutId id="2147491120" r:id="rId12"/>
    <p:sldLayoutId id="2147491287" r:id="rId13"/>
  </p:sldLayoutIdLst>
  <p:transition>
    <p:wip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7" descr="Untitled-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121" r:id="rId1"/>
    <p:sldLayoutId id="2147491122" r:id="rId2"/>
    <p:sldLayoutId id="2147491123" r:id="rId3"/>
    <p:sldLayoutId id="2147491124" r:id="rId4"/>
    <p:sldLayoutId id="2147491125" r:id="rId5"/>
    <p:sldLayoutId id="2147491126" r:id="rId6"/>
    <p:sldLayoutId id="2147491127" r:id="rId7"/>
    <p:sldLayoutId id="2147491128" r:id="rId8"/>
    <p:sldLayoutId id="2147491129" r:id="rId9"/>
    <p:sldLayoutId id="2147491130" r:id="rId10"/>
    <p:sldLayoutId id="2147491131" r:id="rId11"/>
    <p:sldLayoutId id="2147491288" r:id="rId12"/>
  </p:sldLayoutIdLst>
  <p:transition>
    <p:wip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9" descr="Untitled-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676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32" r:id="rId1"/>
    <p:sldLayoutId id="2147491133" r:id="rId2"/>
    <p:sldLayoutId id="2147491134" r:id="rId3"/>
    <p:sldLayoutId id="2147491135" r:id="rId4"/>
    <p:sldLayoutId id="2147491136" r:id="rId5"/>
    <p:sldLayoutId id="2147491137" r:id="rId6"/>
    <p:sldLayoutId id="2147491138" r:id="rId7"/>
    <p:sldLayoutId id="2147491139" r:id="rId8"/>
    <p:sldLayoutId id="2147491140" r:id="rId9"/>
    <p:sldLayoutId id="2147491141" r:id="rId10"/>
    <p:sldLayoutId id="2147491142" r:id="rId11"/>
    <p:sldLayoutId id="2147491289" r:id="rId12"/>
  </p:sldLayoutIdLst>
  <p:transition>
    <p:wip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黑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9" descr="Untitled-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43" r:id="rId1"/>
    <p:sldLayoutId id="2147491144" r:id="rId2"/>
    <p:sldLayoutId id="2147491145" r:id="rId3"/>
    <p:sldLayoutId id="2147491146" r:id="rId4"/>
    <p:sldLayoutId id="2147491147" r:id="rId5"/>
    <p:sldLayoutId id="2147491148" r:id="rId6"/>
    <p:sldLayoutId id="2147491149" r:id="rId7"/>
    <p:sldLayoutId id="2147491150" r:id="rId8"/>
    <p:sldLayoutId id="2147491151" r:id="rId9"/>
    <p:sldLayoutId id="2147491152" r:id="rId10"/>
    <p:sldLayoutId id="2147491153" r:id="rId11"/>
    <p:sldLayoutId id="2147491290" r:id="rId12"/>
  </p:sldLayoutIdLst>
  <p:transition>
    <p:wip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8" descr="Untitled-1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154" r:id="rId1"/>
    <p:sldLayoutId id="2147491155" r:id="rId2"/>
    <p:sldLayoutId id="2147491156" r:id="rId3"/>
    <p:sldLayoutId id="2147491157" r:id="rId4"/>
    <p:sldLayoutId id="2147491158" r:id="rId5"/>
    <p:sldLayoutId id="2147491159" r:id="rId6"/>
    <p:sldLayoutId id="2147491160" r:id="rId7"/>
    <p:sldLayoutId id="2147491161" r:id="rId8"/>
    <p:sldLayoutId id="2147491162" r:id="rId9"/>
    <p:sldLayoutId id="2147491163" r:id="rId10"/>
    <p:sldLayoutId id="2147491164" r:id="rId11"/>
  </p:sldLayoutIdLst>
  <p:transition>
    <p:wip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2" descr="backgroud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6764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65" r:id="rId1"/>
    <p:sldLayoutId id="2147491166" r:id="rId2"/>
    <p:sldLayoutId id="2147491167" r:id="rId3"/>
    <p:sldLayoutId id="2147491168" r:id="rId4"/>
    <p:sldLayoutId id="2147491169" r:id="rId5"/>
    <p:sldLayoutId id="2147491170" r:id="rId6"/>
    <p:sldLayoutId id="2147491171" r:id="rId7"/>
    <p:sldLayoutId id="2147491172" r:id="rId8"/>
    <p:sldLayoutId id="2147491173" r:id="rId9"/>
    <p:sldLayoutId id="2147491174" r:id="rId10"/>
    <p:sldLayoutId id="2147491175" r:id="rId11"/>
    <p:sldLayoutId id="2147491291" r:id="rId12"/>
  </p:sldLayoutIdLst>
  <p:transition>
    <p:wip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99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990000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990000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990000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990000"/>
          </a:solidFill>
          <a:latin typeface="Arial" charset="0"/>
          <a:ea typeface="黑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0000"/>
          </a:solidFill>
          <a:latin typeface="Arial" charset="0"/>
          <a:ea typeface="黑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0000"/>
          </a:solidFill>
          <a:latin typeface="Arial" charset="0"/>
          <a:ea typeface="黑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0000"/>
          </a:solidFill>
          <a:latin typeface="Arial" charset="0"/>
          <a:ea typeface="黑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990000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0" descr="backgroud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76" r:id="rId1"/>
    <p:sldLayoutId id="2147491177" r:id="rId2"/>
    <p:sldLayoutId id="2147491178" r:id="rId3"/>
    <p:sldLayoutId id="2147491179" r:id="rId4"/>
    <p:sldLayoutId id="2147491180" r:id="rId5"/>
    <p:sldLayoutId id="2147491181" r:id="rId6"/>
    <p:sldLayoutId id="2147491182" r:id="rId7"/>
    <p:sldLayoutId id="2147491183" r:id="rId8"/>
    <p:sldLayoutId id="2147491184" r:id="rId9"/>
    <p:sldLayoutId id="2147491185" r:id="rId10"/>
    <p:sldLayoutId id="2147491186" r:id="rId11"/>
    <p:sldLayoutId id="2147491292" r:id="rId12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backgroud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22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87" r:id="rId1"/>
    <p:sldLayoutId id="2147491188" r:id="rId2"/>
    <p:sldLayoutId id="2147491189" r:id="rId3"/>
    <p:sldLayoutId id="2147491190" r:id="rId4"/>
    <p:sldLayoutId id="2147491191" r:id="rId5"/>
    <p:sldLayoutId id="2147491192" r:id="rId6"/>
    <p:sldLayoutId id="2147491193" r:id="rId7"/>
    <p:sldLayoutId id="2147491194" r:id="rId8"/>
    <p:sldLayoutId id="2147491195" r:id="rId9"/>
    <p:sldLayoutId id="2147491196" r:id="rId10"/>
    <p:sldLayoutId id="2147491197" r:id="rId11"/>
  </p:sldLayoutIdLst>
  <p:transition>
    <p:wip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0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0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3.xml"/><Relationship Id="rId4" Type="http://schemas.openxmlformats.org/officeDocument/2006/relationships/image" Target="../media/image5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4.xml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179512" y="1124744"/>
            <a:ext cx="878497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zh-CN" altLang="en-US" sz="3600" dirty="0" smtClean="0"/>
              <a:t>中国科技创新</a:t>
            </a:r>
            <a:r>
              <a:rPr lang="zh-CN" altLang="en-US" sz="3600" dirty="0"/>
              <a:t>态势</a:t>
            </a:r>
            <a:r>
              <a:rPr lang="zh-CN" altLang="en-US" sz="3600" dirty="0" smtClean="0"/>
              <a:t>分析</a:t>
            </a:r>
            <a:endParaRPr lang="en-US" altLang="zh-CN" sz="3600" dirty="0"/>
          </a:p>
        </p:txBody>
      </p:sp>
      <p:sp>
        <p:nvSpPr>
          <p:cNvPr id="8" name="副标题 2"/>
          <p:cNvSpPr txBox="1">
            <a:spLocks/>
          </p:cNvSpPr>
          <p:nvPr/>
        </p:nvSpPr>
        <p:spPr bwMode="auto">
          <a:xfrm>
            <a:off x="954881" y="2564904"/>
            <a:ext cx="7200900" cy="2519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ct val="120000"/>
              </a:lnSpc>
              <a:buNone/>
              <a:defRPr/>
            </a:pPr>
            <a:r>
              <a:rPr lang="zh-CN" altLang="en-US" sz="2800" b="1" kern="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周  程</a:t>
            </a:r>
          </a:p>
          <a:p>
            <a:pPr marL="0" indent="0" algn="ctr">
              <a:lnSpc>
                <a:spcPct val="120000"/>
              </a:lnSpc>
              <a:buNone/>
              <a:defRPr/>
            </a:pPr>
            <a:r>
              <a:rPr lang="en-US" altLang="zh-CN" sz="2800" b="1" kern="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100871 </a:t>
            </a:r>
            <a:r>
              <a:rPr lang="zh-CN" altLang="en-US" sz="2800" b="1" kern="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北京大学哲学系暨科学与社会研究中心</a:t>
            </a:r>
          </a:p>
          <a:p>
            <a:pPr marL="0" indent="0" algn="ctr">
              <a:lnSpc>
                <a:spcPct val="120000"/>
              </a:lnSpc>
              <a:buNone/>
              <a:defRPr/>
            </a:pPr>
            <a:r>
              <a:rPr lang="en-US" altLang="zh-CN" sz="2800" b="1" kern="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Tel: 010-62750536</a:t>
            </a:r>
            <a:r>
              <a:rPr lang="zh-CN" altLang="en-US" sz="2800" b="1" kern="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800" b="1" kern="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13121255523</a:t>
            </a:r>
          </a:p>
          <a:p>
            <a:pPr marL="0" indent="0" algn="ctr">
              <a:lnSpc>
                <a:spcPct val="120000"/>
              </a:lnSpc>
              <a:buNone/>
              <a:defRPr/>
            </a:pPr>
            <a:r>
              <a:rPr lang="en-US" altLang="zh-CN" sz="2800" kern="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E-mail: zhoucheng@pku.edu.cn</a:t>
            </a:r>
            <a:endParaRPr lang="zh-CN" altLang="en-US" sz="2800" kern="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339752" y="5013176"/>
            <a:ext cx="446563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600" kern="0" dirty="0" smtClean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2016.3.15</a:t>
            </a:r>
            <a:endParaRPr lang="en-US" altLang="zh-CN" sz="2600" kern="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600" kern="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54853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zh-CN" altLang="en-US" sz="3600" kern="0" dirty="0" smtClean="0">
                <a:latin typeface="黑体" pitchFamily="49" charset="-122"/>
              </a:rPr>
              <a:t>主要国家研发费投入强度的推移</a:t>
            </a:r>
            <a:endParaRPr lang="zh-CN" altLang="en-US" sz="3600" kern="0" dirty="0" smtClean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66800"/>
            <a:ext cx="8363273" cy="4572000"/>
          </a:xfr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5615334"/>
            <a:ext cx="233269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100" dirty="0"/>
              <a:t>资料来源：日本</a:t>
            </a:r>
            <a:r>
              <a:rPr lang="zh-CN" altLang="en-US" sz="1100" dirty="0" smtClean="0"/>
              <a:t>科学技术指标</a:t>
            </a:r>
            <a:r>
              <a:rPr lang="en-US" altLang="zh-CN" sz="1100" dirty="0" smtClean="0"/>
              <a:t>2015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330612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/>
          <a:lstStyle/>
          <a:p>
            <a:r>
              <a:rPr lang="zh-CN" altLang="en-US" sz="3600" dirty="0" smtClean="0"/>
              <a:t>科研</a:t>
            </a:r>
            <a:r>
              <a:rPr lang="zh-CN" altLang="en-US" sz="3600" dirty="0"/>
              <a:t>经费</a:t>
            </a:r>
            <a:r>
              <a:rPr lang="zh-CN" altLang="en-US" sz="3600" dirty="0" smtClean="0"/>
              <a:t>的投入已相当可观！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844824"/>
            <a:ext cx="8712968" cy="381642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2800" dirty="0" smtClean="0"/>
              <a:t>全社会</a:t>
            </a:r>
            <a:r>
              <a:rPr lang="zh-CN" altLang="en-US" sz="2800" dirty="0" smtClean="0">
                <a:solidFill>
                  <a:srgbClr val="FF0000"/>
                </a:solidFill>
              </a:rPr>
              <a:t>研发经费的投入总额</a:t>
            </a:r>
            <a:r>
              <a:rPr lang="zh-CN" altLang="en-US" sz="2800" dirty="0" smtClean="0"/>
              <a:t>已经超过日本和欧盟；</a:t>
            </a:r>
            <a:endParaRPr lang="en-US" altLang="zh-CN" sz="2800" dirty="0" smtClean="0"/>
          </a:p>
          <a:p>
            <a:pPr algn="just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问题是结构不尽合理：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400" b="1" dirty="0" smtClean="0"/>
              <a:t>地域投入失衡</a:t>
            </a:r>
            <a:endParaRPr lang="en-US" altLang="zh-CN" sz="2400" b="1" dirty="0" smtClean="0"/>
          </a:p>
          <a:p>
            <a:pPr lvl="1" algn="just">
              <a:lnSpc>
                <a:spcPct val="150000"/>
              </a:lnSpc>
            </a:pPr>
            <a:r>
              <a:rPr lang="zh-CN" altLang="en-US" sz="2400" b="1" dirty="0" smtClean="0"/>
              <a:t>高校投入不足</a:t>
            </a:r>
            <a:endParaRPr lang="en-US" altLang="zh-CN" sz="2400" b="1" dirty="0" smtClean="0"/>
          </a:p>
          <a:p>
            <a:pPr lvl="1" algn="just">
              <a:lnSpc>
                <a:spcPct val="150000"/>
              </a:lnSpc>
            </a:pPr>
            <a:r>
              <a:rPr lang="zh-CN" altLang="en-US" sz="2400" b="1" dirty="0" smtClean="0"/>
              <a:t>基础研究投入过低</a:t>
            </a:r>
            <a:endParaRPr lang="en-US" altLang="zh-CN" sz="2400" b="1" dirty="0" smtClean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 algn="ctr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174156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489046" y="284758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kumimoji="1" lang="zh-CN" altLang="zh-CN" sz="3600" kern="0" dirty="0" smtClean="0">
                <a:latin typeface="黑体" pitchFamily="49" charset="-122"/>
              </a:rPr>
              <a:t>中国各地区研发费投入量</a:t>
            </a:r>
            <a:r>
              <a:rPr kumimoji="1" lang="zh-CN" altLang="en-US" sz="3600" kern="0" dirty="0" smtClean="0">
                <a:latin typeface="黑体" pitchFamily="49" charset="-122"/>
              </a:rPr>
              <a:t>（</a:t>
            </a:r>
            <a:r>
              <a:rPr kumimoji="1" lang="en-US" altLang="zh-CN" sz="3600" kern="0" dirty="0" smtClean="0">
                <a:latin typeface="黑体" pitchFamily="49" charset="-122"/>
              </a:rPr>
              <a:t>2014</a:t>
            </a:r>
            <a:r>
              <a:rPr kumimoji="1" lang="zh-CN" altLang="en-US" sz="3600" kern="0" dirty="0" smtClean="0">
                <a:latin typeface="黑体" pitchFamily="49" charset="-122"/>
              </a:rPr>
              <a:t>）</a:t>
            </a:r>
            <a:endParaRPr lang="zh-CN" altLang="en-US" sz="3600" kern="0" dirty="0" smtClean="0">
              <a:latin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5589240"/>
            <a:ext cx="303801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100" dirty="0"/>
              <a:t>数据</a:t>
            </a:r>
            <a:r>
              <a:rPr lang="zh-CN" altLang="en-US" sz="1100" dirty="0" smtClean="0"/>
              <a:t>来源</a:t>
            </a:r>
            <a:r>
              <a:rPr lang="zh-CN" altLang="en-US" sz="1100" dirty="0"/>
              <a:t>：</a:t>
            </a:r>
            <a:r>
              <a:rPr lang="en-US" altLang="zh-CN" sz="1100" dirty="0"/>
              <a:t>2014</a:t>
            </a:r>
            <a:r>
              <a:rPr lang="zh-CN" altLang="en-US" sz="1100" dirty="0"/>
              <a:t>年全国科技经费投入统计公报</a:t>
            </a: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/>
          </p:nvPr>
        </p:nvGraphicFramePr>
        <p:xfrm>
          <a:off x="251520" y="1554361"/>
          <a:ext cx="8467126" cy="4034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矩形 1"/>
          <p:cNvSpPr/>
          <p:nvPr/>
        </p:nvSpPr>
        <p:spPr>
          <a:xfrm>
            <a:off x="3038011" y="1092696"/>
            <a:ext cx="3419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 smtClean="0"/>
              <a:t>经费投入（</a:t>
            </a:r>
            <a:r>
              <a:rPr lang="zh-CN" altLang="en-US" sz="2400" dirty="0"/>
              <a:t>亿元）</a:t>
            </a:r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9190960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457200" y="244476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zh-CN" altLang="en-US" sz="3600" kern="0" dirty="0" smtClean="0">
                <a:latin typeface="黑体" pitchFamily="49" charset="-122"/>
              </a:rPr>
              <a:t>中国各地区研发费投入强度（</a:t>
            </a:r>
            <a:r>
              <a:rPr lang="en-US" altLang="zh-CN" sz="3600" kern="0" dirty="0" smtClean="0">
                <a:latin typeface="黑体" pitchFamily="49" charset="-122"/>
              </a:rPr>
              <a:t>2014</a:t>
            </a:r>
            <a:r>
              <a:rPr lang="zh-CN" altLang="en-US" sz="3600" kern="0" dirty="0" smtClean="0">
                <a:latin typeface="黑体" pitchFamily="49" charset="-122"/>
              </a:rPr>
              <a:t>）</a:t>
            </a: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5589240"/>
            <a:ext cx="303801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100" dirty="0"/>
              <a:t>数据</a:t>
            </a:r>
            <a:r>
              <a:rPr lang="zh-CN" altLang="en-US" sz="1100" dirty="0" smtClean="0"/>
              <a:t>来源：</a:t>
            </a:r>
            <a:r>
              <a:rPr lang="en-US" altLang="zh-CN" sz="1100" dirty="0"/>
              <a:t>2014</a:t>
            </a:r>
            <a:r>
              <a:rPr lang="zh-CN" altLang="en-US" sz="1100" dirty="0"/>
              <a:t>年全国科技经费投入统计公报</a:t>
            </a: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/>
          </p:nvPr>
        </p:nvGraphicFramePr>
        <p:xfrm>
          <a:off x="323528" y="1498303"/>
          <a:ext cx="8568952" cy="4018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矩形 1"/>
          <p:cNvSpPr/>
          <p:nvPr/>
        </p:nvSpPr>
        <p:spPr>
          <a:xfrm>
            <a:off x="3275856" y="1036638"/>
            <a:ext cx="2862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 smtClean="0"/>
              <a:t>投入强度（</a:t>
            </a:r>
            <a:r>
              <a:rPr lang="en-US" altLang="zh-CN" sz="2400" dirty="0"/>
              <a:t>%</a:t>
            </a:r>
            <a:r>
              <a:rPr lang="zh-CN" altLang="en-US" sz="2400" dirty="0"/>
              <a:t>）</a:t>
            </a:r>
            <a:endParaRPr lang="zh-CN" alt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35341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政府投入的研发费占比变动情况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1" y="1219200"/>
            <a:ext cx="7404018" cy="4419600"/>
          </a:xfrm>
        </p:spPr>
      </p:pic>
    </p:spTree>
    <p:extLst>
      <p:ext uri="{BB962C8B-B14F-4D97-AF65-F5344CB8AC3E}">
        <p14:creationId xmlns:p14="http://schemas.microsoft.com/office/powerpoint/2010/main" val="21070273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政府研发费投入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  <a:endPara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8131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2525" y="1091398"/>
            <a:ext cx="6838950" cy="4495800"/>
          </a:xfrm>
        </p:spPr>
      </p:pic>
    </p:spTree>
    <p:extLst>
      <p:ext uri="{BB962C8B-B14F-4D97-AF65-F5344CB8AC3E}">
        <p14:creationId xmlns:p14="http://schemas.microsoft.com/office/powerpoint/2010/main" val="27129671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2012</a:t>
            </a:r>
            <a:r>
              <a:rPr lang="zh-CN" altLang="en-US" smtClean="0"/>
              <a:t>年美中日德科研经费流向</a:t>
            </a:r>
          </a:p>
        </p:txBody>
      </p:sp>
      <p:pic>
        <p:nvPicPr>
          <p:cNvPr id="4915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608" y="1066800"/>
            <a:ext cx="7056784" cy="4810472"/>
          </a:xfrm>
        </p:spPr>
      </p:pic>
    </p:spTree>
    <p:extLst>
      <p:ext uri="{BB962C8B-B14F-4D97-AF65-F5344CB8AC3E}">
        <p14:creationId xmlns:p14="http://schemas.microsoft.com/office/powerpoint/2010/main" val="158599212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主要国家高校研发费变动情况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35" y="1219200"/>
            <a:ext cx="7157729" cy="4419600"/>
          </a:xfrm>
        </p:spPr>
      </p:pic>
    </p:spTree>
    <p:extLst>
      <p:ext uri="{BB962C8B-B14F-4D97-AF65-F5344CB8AC3E}">
        <p14:creationId xmlns:p14="http://schemas.microsoft.com/office/powerpoint/2010/main" val="390645308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高校研发费占全社会研发费之比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42" y="1219200"/>
            <a:ext cx="7232916" cy="4419600"/>
          </a:xfrm>
        </p:spPr>
      </p:pic>
    </p:spTree>
    <p:extLst>
      <p:ext uri="{BB962C8B-B14F-4D97-AF65-F5344CB8AC3E}">
        <p14:creationId xmlns:p14="http://schemas.microsoft.com/office/powerpoint/2010/main" val="391796622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主要国家基础研究经费所占比重</a:t>
            </a:r>
            <a:endParaRPr lang="ja-JP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4" name="直接箭头连接符 3"/>
          <p:cNvCxnSpPr>
            <a:cxnSpLocks noChangeShapeType="1"/>
            <a:endCxn id="7" idx="1"/>
          </p:cNvCxnSpPr>
          <p:nvPr/>
        </p:nvCxnSpPr>
        <p:spPr bwMode="auto">
          <a:xfrm flipV="1">
            <a:off x="7334250" y="4854575"/>
            <a:ext cx="738188" cy="23018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8071657" y="4623520"/>
            <a:ext cx="864096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pc="50" dirty="0">
                <a:ln w="12700" cmpd="sng">
                  <a:solidFill>
                    <a:srgbClr val="FF0000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中国</a:t>
            </a:r>
          </a:p>
        </p:txBody>
      </p:sp>
      <p:pic>
        <p:nvPicPr>
          <p:cNvPr id="51205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7350" y="1066800"/>
            <a:ext cx="5829300" cy="4495800"/>
          </a:xfrm>
        </p:spPr>
      </p:pic>
    </p:spTree>
    <p:extLst>
      <p:ext uri="{BB962C8B-B14F-4D97-AF65-F5344CB8AC3E}">
        <p14:creationId xmlns:p14="http://schemas.microsoft.com/office/powerpoint/2010/main" val="238159914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创新</a:t>
            </a:r>
            <a:r>
              <a:rPr lang="zh-CN" altLang="en-US" dirty="0" smtClean="0"/>
              <a:t>是引领发展的第一动力</a:t>
            </a:r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去年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月召开的十八届五中全会通过了</a:t>
            </a:r>
            <a:r>
              <a:rPr lang="en-US" altLang="zh-CN" sz="2400" dirty="0" smtClean="0"/>
              <a:t>《</a:t>
            </a:r>
            <a:r>
              <a:rPr lang="zh-CN" altLang="en-US" sz="2400" dirty="0" smtClean="0"/>
              <a:t>中共中央关于制定国民经济和社会发展第十三个五年规划的建议</a:t>
            </a:r>
            <a:r>
              <a:rPr lang="en-US" altLang="zh-CN" sz="2400" dirty="0" smtClean="0"/>
              <a:t>》</a:t>
            </a:r>
            <a:r>
              <a:rPr lang="zh-CN" altLang="en-US" sz="2400" dirty="0" smtClean="0"/>
              <a:t>。该</a:t>
            </a:r>
            <a:r>
              <a:rPr lang="en-US" altLang="zh-CN" sz="2400" dirty="0" smtClean="0"/>
              <a:t>《</a:t>
            </a:r>
            <a:r>
              <a:rPr lang="zh-CN" altLang="en-US" sz="2400" dirty="0" smtClean="0"/>
              <a:t>建议</a:t>
            </a:r>
            <a:r>
              <a:rPr lang="en-US" altLang="zh-CN" sz="2400" dirty="0" smtClean="0"/>
              <a:t>》</a:t>
            </a:r>
            <a:r>
              <a:rPr lang="zh-CN" altLang="en-US" sz="2400" dirty="0" smtClean="0"/>
              <a:t>指出：</a:t>
            </a:r>
            <a:endParaRPr lang="en-US" altLang="zh-CN" sz="2400" dirty="0" smtClean="0"/>
          </a:p>
          <a:p>
            <a:r>
              <a:rPr lang="zh-CN" altLang="en-US" sz="2400" dirty="0" smtClean="0"/>
              <a:t>创新是引领发展的第一动力。</a:t>
            </a:r>
            <a:r>
              <a:rPr lang="zh-CN" altLang="en-US" sz="2400" dirty="0" smtClean="0">
                <a:solidFill>
                  <a:srgbClr val="FF0000"/>
                </a:solidFill>
              </a:rPr>
              <a:t>必须把创新摆在国家发展全局的核心位置</a:t>
            </a:r>
            <a:r>
              <a:rPr lang="zh-CN" altLang="en-US" sz="2400" dirty="0" smtClean="0"/>
              <a:t>，不断推进</a:t>
            </a:r>
            <a:r>
              <a:rPr lang="zh-CN" altLang="en-US" sz="2400" dirty="0" smtClean="0">
                <a:solidFill>
                  <a:srgbClr val="FF0000"/>
                </a:solidFill>
              </a:rPr>
              <a:t>理论创新、制度创新、科技创新、文化创新</a:t>
            </a:r>
            <a:r>
              <a:rPr lang="zh-CN" altLang="en-US" sz="2400" dirty="0" smtClean="0"/>
              <a:t>等各方面创新，让创新贯穿党和国家一切工作，让创新在全社会蔚然成风。</a:t>
            </a:r>
            <a:endParaRPr lang="en-US" altLang="zh-CN" sz="2400" dirty="0" smtClean="0"/>
          </a:p>
          <a:p>
            <a:r>
              <a:rPr lang="zh-CN" altLang="en-US" sz="2400" dirty="0" smtClean="0"/>
              <a:t>在国际发展竞争日趋激烈和我国发展动力转换的形势下，</a:t>
            </a:r>
            <a:r>
              <a:rPr lang="zh-CN" altLang="en-US" sz="2400" dirty="0" smtClean="0">
                <a:solidFill>
                  <a:srgbClr val="FF0000"/>
                </a:solidFill>
              </a:rPr>
              <a:t>必须把发展基点放在创新上</a:t>
            </a:r>
            <a:r>
              <a:rPr lang="zh-CN" altLang="en-US" sz="2400" dirty="0" smtClean="0"/>
              <a:t>，形成促进创新的体制架构，</a:t>
            </a:r>
            <a:r>
              <a:rPr lang="zh-CN" altLang="en-US" sz="2400" dirty="0" smtClean="0">
                <a:solidFill>
                  <a:srgbClr val="FF0000"/>
                </a:solidFill>
              </a:rPr>
              <a:t>塑造更多依靠创新驱动、更多发挥先发优势的引领型发展</a:t>
            </a:r>
            <a:r>
              <a:rPr lang="zh-CN" altLang="en-US" sz="2400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444635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各部分研发费构成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89" y="1219200"/>
            <a:ext cx="6795421" cy="4419600"/>
          </a:xfrm>
        </p:spPr>
      </p:pic>
    </p:spTree>
    <p:extLst>
      <p:ext uri="{BB962C8B-B14F-4D97-AF65-F5344CB8AC3E}">
        <p14:creationId xmlns:p14="http://schemas.microsoft.com/office/powerpoint/2010/main" val="412628738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科研人员投入</a:t>
            </a:r>
            <a:endParaRPr lang="ja-JP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78144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836712"/>
            <a:ext cx="8229600" cy="781547"/>
          </a:xfrm>
        </p:spPr>
        <p:txBody>
          <a:bodyPr/>
          <a:lstStyle/>
          <a:p>
            <a:r>
              <a:rPr lang="zh-CN" altLang="en-US" sz="3600" dirty="0" smtClean="0"/>
              <a:t>主要国家研发人员投入量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96" y="1772816"/>
            <a:ext cx="7348607" cy="4525963"/>
          </a:xfr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453336"/>
            <a:ext cx="233269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100" dirty="0"/>
              <a:t>资料来源：日本</a:t>
            </a:r>
            <a:r>
              <a:rPr lang="zh-CN" altLang="en-US" sz="1100" dirty="0" smtClean="0"/>
              <a:t>科学技术指标</a:t>
            </a:r>
            <a:r>
              <a:rPr lang="en-US" altLang="zh-CN" sz="1100" dirty="0" smtClean="0"/>
              <a:t>2015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8053073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692696"/>
            <a:ext cx="9144000" cy="1296144"/>
          </a:xfrm>
        </p:spPr>
        <p:txBody>
          <a:bodyPr/>
          <a:lstStyle/>
          <a:p>
            <a:r>
              <a:rPr lang="zh-CN" altLang="en-US" sz="3600" dirty="0" smtClean="0"/>
              <a:t>中国研发</a:t>
            </a:r>
            <a:r>
              <a:rPr lang="zh-CN" altLang="en-US" sz="3600" dirty="0"/>
              <a:t>人员</a:t>
            </a:r>
            <a:r>
              <a:rPr lang="zh-CN" altLang="en-US" sz="3600" dirty="0" smtClean="0"/>
              <a:t>的投入规模已非常庞大！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844824"/>
            <a:ext cx="8712968" cy="381642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2800" dirty="0" smtClean="0"/>
              <a:t>中国</a:t>
            </a:r>
            <a:r>
              <a:rPr lang="zh-CN" altLang="en-US" sz="2800" dirty="0" smtClean="0">
                <a:solidFill>
                  <a:srgbClr val="FF0000"/>
                </a:solidFill>
              </a:rPr>
              <a:t>研发人员投入总量</a:t>
            </a:r>
            <a:r>
              <a:rPr lang="zh-CN" altLang="en-US" sz="2800" dirty="0" smtClean="0"/>
              <a:t>已经超过美国，位居世界第一</a:t>
            </a:r>
            <a:endParaRPr lang="en-US" altLang="zh-CN" sz="2800" dirty="0" smtClean="0"/>
          </a:p>
          <a:p>
            <a:pPr algn="just"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问题同样不少：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2400" b="1" dirty="0" smtClean="0"/>
              <a:t>劳动人口中的研发人员占比过低</a:t>
            </a:r>
            <a:endParaRPr lang="en-US" altLang="zh-CN" sz="2400" b="1" dirty="0" smtClean="0"/>
          </a:p>
          <a:p>
            <a:pPr lvl="1" algn="just">
              <a:lnSpc>
                <a:spcPct val="150000"/>
              </a:lnSpc>
            </a:pPr>
            <a:r>
              <a:rPr lang="zh-CN" altLang="en-US" sz="2400" b="1" dirty="0" smtClean="0"/>
              <a:t>科研院所研发人员占比过高</a:t>
            </a:r>
            <a:endParaRPr lang="en-US" altLang="zh-CN" sz="2400" b="1" dirty="0" smtClean="0"/>
          </a:p>
          <a:p>
            <a:pPr lvl="1" algn="just">
              <a:lnSpc>
                <a:spcPct val="150000"/>
              </a:lnSpc>
            </a:pPr>
            <a:r>
              <a:rPr lang="zh-CN" altLang="en-US" sz="2400" b="1" dirty="0" smtClean="0"/>
              <a:t>研究支撑人员太少</a:t>
            </a:r>
            <a:endParaRPr lang="en-US" altLang="zh-CN" sz="2400" b="1" dirty="0" smtClean="0"/>
          </a:p>
          <a:p>
            <a:pPr marL="0" indent="0" algn="just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 algn="ctr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7818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980728"/>
            <a:ext cx="8229600" cy="792088"/>
          </a:xfrm>
        </p:spPr>
        <p:txBody>
          <a:bodyPr/>
          <a:lstStyle/>
          <a:p>
            <a:r>
              <a:rPr lang="zh-CN" altLang="en-US" dirty="0" smtClean="0"/>
              <a:t>研发人员占劳动人口比例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05" y="1772816"/>
            <a:ext cx="7329990" cy="4525963"/>
          </a:xfrm>
        </p:spPr>
      </p:pic>
    </p:spTree>
    <p:extLst>
      <p:ext uri="{BB962C8B-B14F-4D97-AF65-F5344CB8AC3E}">
        <p14:creationId xmlns:p14="http://schemas.microsoft.com/office/powerpoint/2010/main" val="253655909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1052736"/>
            <a:ext cx="8229600" cy="504056"/>
          </a:xfrm>
        </p:spPr>
        <p:txBody>
          <a:bodyPr/>
          <a:lstStyle/>
          <a:p>
            <a:r>
              <a:rPr lang="zh-CN" altLang="en-US" sz="2800" dirty="0" smtClean="0"/>
              <a:t>政府科研院所的科研人员投入尤其庞大</a:t>
            </a:r>
            <a:endParaRPr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66" y="1700808"/>
            <a:ext cx="7567868" cy="4525963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7504" y="6562752"/>
            <a:ext cx="233269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100" dirty="0"/>
              <a:t>资料来源：日本</a:t>
            </a:r>
            <a:r>
              <a:rPr lang="zh-CN" altLang="en-US" sz="1100" dirty="0" smtClean="0"/>
              <a:t>科学技术指标</a:t>
            </a:r>
            <a:r>
              <a:rPr lang="en-US" altLang="zh-CN" sz="1100" dirty="0" smtClean="0"/>
              <a:t>2015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81335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タイトル 1"/>
          <p:cNvSpPr>
            <a:spLocks noGrp="1"/>
          </p:cNvSpPr>
          <p:nvPr>
            <p:ph type="title"/>
          </p:nvPr>
        </p:nvSpPr>
        <p:spPr>
          <a:xfrm>
            <a:off x="533400" y="980728"/>
            <a:ext cx="8229600" cy="432048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主要国家科研人员分布情况</a:t>
            </a:r>
          </a:p>
        </p:txBody>
      </p:sp>
      <p:pic>
        <p:nvPicPr>
          <p:cNvPr id="5632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53" y="1628800"/>
            <a:ext cx="6226494" cy="4525963"/>
          </a:xfrm>
        </p:spPr>
      </p:pic>
    </p:spTree>
    <p:extLst>
      <p:ext uri="{BB962C8B-B14F-4D97-AF65-F5344CB8AC3E}">
        <p14:creationId xmlns:p14="http://schemas.microsoft.com/office/powerpoint/2010/main" val="235609091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980728"/>
            <a:ext cx="8229600" cy="576064"/>
          </a:xfrm>
        </p:spPr>
        <p:txBody>
          <a:bodyPr/>
          <a:lstStyle/>
          <a:p>
            <a:r>
              <a:rPr lang="zh-CN" altLang="en-US" dirty="0" smtClean="0"/>
              <a:t>研发人员与研发辅助人员之比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19" y="1700808"/>
            <a:ext cx="6958961" cy="4525963"/>
          </a:xfrm>
        </p:spPr>
      </p:pic>
    </p:spTree>
    <p:extLst>
      <p:ext uri="{BB962C8B-B14F-4D97-AF65-F5344CB8AC3E}">
        <p14:creationId xmlns:p14="http://schemas.microsoft.com/office/powerpoint/2010/main" val="31761348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报告提纲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6752"/>
            <a:ext cx="8229600" cy="4419600"/>
          </a:xfrm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15839778"/>
              </p:ext>
            </p:extLst>
          </p:nvPr>
        </p:nvGraphicFramePr>
        <p:xfrm>
          <a:off x="457200" y="1066800"/>
          <a:ext cx="8362950" cy="4945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31392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タイトル 1"/>
          <p:cNvSpPr>
            <a:spLocks noGrp="1"/>
          </p:cNvSpPr>
          <p:nvPr>
            <p:ph type="title"/>
          </p:nvPr>
        </p:nvSpPr>
        <p:spPr>
          <a:xfrm>
            <a:off x="611188" y="549275"/>
            <a:ext cx="7772400" cy="4679950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国际论文产出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342307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200" b="1" dirty="0"/>
              <a:t>强化创新引领作用，为发展注入强大动力。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 smtClean="0"/>
              <a:t>国务院</a:t>
            </a:r>
            <a:r>
              <a:rPr lang="zh-CN" altLang="en-US" sz="2400" b="1" dirty="0"/>
              <a:t>总理李克</a:t>
            </a:r>
            <a:r>
              <a:rPr lang="zh-CN" altLang="en-US" sz="2400" b="1" dirty="0" smtClean="0"/>
              <a:t>强又在</a:t>
            </a:r>
            <a:r>
              <a:rPr lang="en-US" altLang="zh-CN" sz="2400" b="1" dirty="0" smtClean="0"/>
              <a:t>2016</a:t>
            </a:r>
            <a:r>
              <a:rPr lang="zh-CN" altLang="en-US" sz="2400" b="1" dirty="0"/>
              <a:t>年</a:t>
            </a:r>
            <a:r>
              <a:rPr lang="zh-CN" altLang="en-US" sz="2400" b="1" dirty="0" smtClean="0"/>
              <a:t>政府工</a:t>
            </a:r>
            <a:r>
              <a:rPr lang="zh-CN" altLang="en-US" sz="2400" b="1" dirty="0"/>
              <a:t>作</a:t>
            </a:r>
            <a:r>
              <a:rPr lang="zh-CN" altLang="en-US" sz="2400" b="1" dirty="0" smtClean="0"/>
              <a:t>报告中指出：</a:t>
            </a:r>
            <a:endParaRPr lang="en-US" altLang="zh-CN" sz="2400" b="1" dirty="0" smtClean="0"/>
          </a:p>
          <a:p>
            <a:r>
              <a:rPr lang="zh-CN" altLang="zh-CN" sz="2400" dirty="0" smtClean="0">
                <a:solidFill>
                  <a:srgbClr val="FF0000"/>
                </a:solidFill>
              </a:rPr>
              <a:t>创新</a:t>
            </a:r>
            <a:r>
              <a:rPr lang="zh-CN" altLang="zh-CN" sz="2400" dirty="0">
                <a:solidFill>
                  <a:srgbClr val="FF0000"/>
                </a:solidFill>
              </a:rPr>
              <a:t>是引领发展的第一动力，必须摆在国家发展全局的核心位置，深入实施创新驱动发展战略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启动</a:t>
            </a:r>
            <a:r>
              <a:rPr lang="zh-CN" altLang="zh-CN" sz="2400" dirty="0"/>
              <a:t>一批新的国家重大科技项目，建设一批高水平的国家科学中心和技术创新中心，培育壮大一批有国际竞争力的创新型领军企业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持续</a:t>
            </a:r>
            <a:r>
              <a:rPr lang="zh-CN" altLang="zh-CN" sz="2400" dirty="0"/>
              <a:t>推动大众创业、万众创新。促进大数据、云计算、物联网广泛应用。加快建设质量强国、制造强国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到</a:t>
            </a:r>
            <a:r>
              <a:rPr lang="en-US" altLang="zh-CN" sz="2400" dirty="0"/>
              <a:t>2020</a:t>
            </a:r>
            <a:r>
              <a:rPr lang="zh-CN" altLang="zh-CN" sz="2400" dirty="0"/>
              <a:t>年，力争在基础研究、应用研究和战略前沿领域取得重大突破，全社会研发经费投入强度达到</a:t>
            </a:r>
            <a:r>
              <a:rPr lang="en-US" altLang="zh-CN" sz="2400" dirty="0"/>
              <a:t>2.5%</a:t>
            </a:r>
            <a:r>
              <a:rPr lang="zh-CN" altLang="zh-CN" sz="2400" dirty="0"/>
              <a:t>，科技进步对经济增长的贡献率达到</a:t>
            </a:r>
            <a:r>
              <a:rPr lang="en-US" altLang="zh-CN" sz="2400" dirty="0"/>
              <a:t>60%</a:t>
            </a:r>
            <a:r>
              <a:rPr lang="zh-CN" altLang="zh-CN" sz="2400" dirty="0"/>
              <a:t>，</a:t>
            </a:r>
            <a:r>
              <a:rPr lang="zh-CN" altLang="zh-CN" sz="2400" dirty="0">
                <a:solidFill>
                  <a:srgbClr val="FF0000"/>
                </a:solidFill>
              </a:rPr>
              <a:t>迈进创新型国家和人才强国行列</a:t>
            </a:r>
            <a:r>
              <a:rPr lang="zh-CN" altLang="zh-CN" sz="2400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8040575"/>
      </p:ext>
    </p:ext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国际论文发表变动情况</a:t>
            </a:r>
          </a:p>
        </p:txBody>
      </p:sp>
      <p:pic>
        <p:nvPicPr>
          <p:cNvPr id="60419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2089150"/>
            <a:ext cx="7772400" cy="3517900"/>
          </a:xfrm>
        </p:spPr>
      </p:pic>
    </p:spTree>
    <p:extLst>
      <p:ext uri="{BB962C8B-B14F-4D97-AF65-F5344CB8AC3E}">
        <p14:creationId xmlns:p14="http://schemas.microsoft.com/office/powerpoint/2010/main" val="427977782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美国国际论文发表情况</a:t>
            </a:r>
            <a:endParaRPr lang="ja-JP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箭头连接符 5"/>
          <p:cNvCxnSpPr>
            <a:cxnSpLocks noChangeShapeType="1"/>
          </p:cNvCxnSpPr>
          <p:nvPr/>
        </p:nvCxnSpPr>
        <p:spPr bwMode="auto">
          <a:xfrm>
            <a:off x="6804025" y="4292600"/>
            <a:ext cx="720725" cy="0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7668344" y="4062263"/>
            <a:ext cx="864096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pc="50" dirty="0">
                <a:ln w="12700" cmpd="sng">
                  <a:solidFill>
                    <a:srgbClr val="FF0000"/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中国</a:t>
            </a:r>
          </a:p>
        </p:txBody>
      </p:sp>
      <p:sp>
        <p:nvSpPr>
          <p:cNvPr id="61445" name="テキスト ボックス 1"/>
          <p:cNvSpPr txBox="1">
            <a:spLocks noChangeArrowheads="1"/>
          </p:cNvSpPr>
          <p:nvPr/>
        </p:nvSpPr>
        <p:spPr bwMode="auto">
          <a:xfrm>
            <a:off x="2627313" y="6027738"/>
            <a:ext cx="38163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ea typeface="宋体" panose="02010600030101010101" pitchFamily="2" charset="-122"/>
              </a:rPr>
              <a:t>我国国际论文数量已</a:t>
            </a:r>
            <a:r>
              <a:rPr lang="zh-CN" altLang="en-US" sz="2400" dirty="0" smtClean="0">
                <a:ea typeface="宋体" panose="02010600030101010101" pitchFamily="2" charset="-122"/>
              </a:rPr>
              <a:t>连续多年</a:t>
            </a:r>
            <a:r>
              <a:rPr lang="zh-CN" altLang="en-US" sz="2400" dirty="0">
                <a:ea typeface="宋体" panose="02010600030101010101" pitchFamily="2" charset="-122"/>
              </a:rPr>
              <a:t>稳居世界第二位</a:t>
            </a:r>
          </a:p>
        </p:txBody>
      </p:sp>
      <p:pic>
        <p:nvPicPr>
          <p:cNvPr id="61446" name="コンテンツ プレースホルダー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981200"/>
            <a:ext cx="7772400" cy="3962400"/>
          </a:xfrm>
        </p:spPr>
      </p:pic>
    </p:spTree>
    <p:extLst>
      <p:ext uri="{BB962C8B-B14F-4D97-AF65-F5344CB8AC3E}">
        <p14:creationId xmlns:p14="http://schemas.microsoft.com/office/powerpoint/2010/main" val="45556862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各国国际论文发表情况</a:t>
            </a:r>
          </a:p>
        </p:txBody>
      </p:sp>
      <p:pic>
        <p:nvPicPr>
          <p:cNvPr id="62467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7137" y="1992150"/>
            <a:ext cx="6689725" cy="4495800"/>
          </a:xfrm>
        </p:spPr>
      </p:pic>
    </p:spTree>
    <p:extLst>
      <p:ext uri="{BB962C8B-B14F-4D97-AF65-F5344CB8AC3E}">
        <p14:creationId xmlns:p14="http://schemas.microsoft.com/office/powerpoint/2010/main" val="40585710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主要国家国际论文占有率</a:t>
            </a:r>
          </a:p>
        </p:txBody>
      </p:sp>
      <p:pic>
        <p:nvPicPr>
          <p:cNvPr id="63491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981200"/>
            <a:ext cx="7772400" cy="4324350"/>
          </a:xfrm>
        </p:spPr>
      </p:pic>
    </p:spTree>
    <p:extLst>
      <p:ext uri="{BB962C8B-B14F-4D97-AF65-F5344CB8AC3E}">
        <p14:creationId xmlns:p14="http://schemas.microsoft.com/office/powerpoint/2010/main" val="152576199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有科研人员评论道：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“</a:t>
            </a:r>
            <a:r>
              <a:rPr lang="zh-CN" altLang="zh-CN" sz="2800" dirty="0" smtClean="0"/>
              <a:t>对</a:t>
            </a:r>
            <a:r>
              <a:rPr lang="zh-CN" altLang="zh-CN" sz="2800" dirty="0"/>
              <a:t>中国论文发表数量的持续增长，最开心的是发达国家，尤其是美国，发好的论文需要有先进的仪器设备，高大上的实验耗材，需要母语为英文的专家润色，发表论文需要交版面费，参考文献需要买数据库</a:t>
            </a:r>
            <a:r>
              <a:rPr lang="zh-CN" altLang="zh-CN" sz="2800" dirty="0" smtClean="0"/>
              <a:t>。</a:t>
            </a:r>
            <a:endParaRPr lang="en-US" altLang="zh-CN" sz="2800" dirty="0" smtClean="0"/>
          </a:p>
          <a:p>
            <a:r>
              <a:rPr lang="zh-CN" altLang="zh-CN" sz="2800" dirty="0" smtClean="0"/>
              <a:t>这样一来</a:t>
            </a:r>
            <a:r>
              <a:rPr lang="zh-CN" altLang="zh-CN" sz="2800" dirty="0"/>
              <a:t>，我国的科研人员不知为发达国家提供了多少就业机会，创造了多少</a:t>
            </a:r>
            <a:r>
              <a:rPr lang="en-US" altLang="zh-CN" sz="2800" dirty="0"/>
              <a:t>GDP</a:t>
            </a:r>
            <a:r>
              <a:rPr lang="zh-CN" altLang="zh-CN" sz="2800" dirty="0"/>
              <a:t>，从这个意义上说我们连打工仔都不算，打工仔还有报酬，而我们是只愿付出不求回报的活雷锋</a:t>
            </a:r>
            <a:r>
              <a:rPr lang="zh-CN" altLang="zh-CN" sz="2800" dirty="0" smtClean="0"/>
              <a:t>。</a:t>
            </a:r>
            <a:r>
              <a:rPr lang="zh-CN" altLang="en-US" sz="2800" dirty="0" smtClean="0"/>
              <a:t>”</a:t>
            </a:r>
            <a:endParaRPr lang="zh-CN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8396332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4"/>
          <p:cNvSpPr>
            <a:spLocks noGrp="1"/>
          </p:cNvSpPr>
          <p:nvPr>
            <p:ph type="title"/>
          </p:nvPr>
        </p:nvSpPr>
        <p:spPr>
          <a:xfrm>
            <a:off x="457200" y="980728"/>
            <a:ext cx="8579296" cy="864096"/>
          </a:xfrm>
        </p:spPr>
        <p:txBody>
          <a:bodyPr/>
          <a:lstStyle/>
          <a:p>
            <a:pPr algn="ctr"/>
            <a:r>
              <a:rPr lang="zh-CN" altLang="en-US" sz="3600" b="1" dirty="0" smtClean="0">
                <a:solidFill>
                  <a:srgbClr val="FF0000"/>
                </a:solidFill>
              </a:rPr>
              <a:t>顶尖论文发表数量明显偏低</a:t>
            </a:r>
            <a:endParaRPr lang="zh-CN" altLang="en-US" sz="3600" dirty="0" smtClean="0"/>
          </a:p>
        </p:txBody>
      </p:sp>
      <p:sp>
        <p:nvSpPr>
          <p:cNvPr id="64515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科学</a:t>
            </a:r>
            <a:r>
              <a:rPr lang="en-US" altLang="zh-CN" dirty="0" smtClean="0"/>
              <a:t>》</a:t>
            </a:r>
            <a:r>
              <a:rPr lang="zh-CN" altLang="en-US" dirty="0" smtClean="0"/>
              <a:t>刊载论文占比</a:t>
            </a:r>
          </a:p>
        </p:txBody>
      </p:sp>
      <p:pic>
        <p:nvPicPr>
          <p:cNvPr id="64516" name="内容占位符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420888"/>
            <a:ext cx="4040188" cy="3119438"/>
          </a:xfrm>
        </p:spPr>
      </p:pic>
      <p:sp>
        <p:nvSpPr>
          <p:cNvPr id="64517" name="文本占位符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自然</a:t>
            </a:r>
            <a:r>
              <a:rPr lang="en-US" altLang="zh-CN" dirty="0" smtClean="0"/>
              <a:t>》</a:t>
            </a:r>
            <a:r>
              <a:rPr lang="zh-CN" altLang="en-US" dirty="0" smtClean="0"/>
              <a:t>刊载论文占比</a:t>
            </a:r>
          </a:p>
        </p:txBody>
      </p:sp>
      <p:pic>
        <p:nvPicPr>
          <p:cNvPr id="64518" name="内容占位符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2138" y="2420888"/>
            <a:ext cx="4041775" cy="3119438"/>
          </a:xfrm>
        </p:spPr>
      </p:pic>
    </p:spTree>
    <p:extLst>
      <p:ext uri="{BB962C8B-B14F-4D97-AF65-F5344CB8AC3E}">
        <p14:creationId xmlns:p14="http://schemas.microsoft.com/office/powerpoint/2010/main" val="11687025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各类论文占比不尽合理</a:t>
            </a:r>
          </a:p>
        </p:txBody>
      </p:sp>
      <p:pic>
        <p:nvPicPr>
          <p:cNvPr id="65539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981200"/>
            <a:ext cx="7772400" cy="4086225"/>
          </a:xfrm>
        </p:spPr>
      </p:pic>
    </p:spTree>
    <p:extLst>
      <p:ext uri="{BB962C8B-B14F-4D97-AF65-F5344CB8AC3E}">
        <p14:creationId xmlns:p14="http://schemas.microsoft.com/office/powerpoint/2010/main" val="20871973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タイトル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3789784"/>
          </a:xfrm>
        </p:spPr>
        <p:txBody>
          <a:bodyPr/>
          <a:lstStyle/>
          <a:p>
            <a:pPr algn="ctr"/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发明专利产出</a:t>
            </a:r>
            <a:endParaRPr lang="ja-JP" altLang="en-US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47148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1052736"/>
            <a:ext cx="8229600" cy="648072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主要国家</a:t>
            </a:r>
            <a:r>
              <a:rPr lang="en-US" altLang="zh-CN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年专利受理情况</a:t>
            </a:r>
          </a:p>
        </p:txBody>
      </p:sp>
      <p:pic>
        <p:nvPicPr>
          <p:cNvPr id="68612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96" y="1700808"/>
            <a:ext cx="6230408" cy="4419600"/>
          </a:xfrm>
        </p:spPr>
      </p:pic>
    </p:spTree>
    <p:extLst>
      <p:ext uri="{BB962C8B-B14F-4D97-AF65-F5344CB8AC3E}">
        <p14:creationId xmlns:p14="http://schemas.microsoft.com/office/powerpoint/2010/main" val="35403304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中国的专利族申请量明显偏低！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55" y="2133600"/>
            <a:ext cx="7288089" cy="4419600"/>
          </a:xfrm>
        </p:spPr>
      </p:pic>
    </p:spTree>
    <p:extLst>
      <p:ext uri="{BB962C8B-B14F-4D97-AF65-F5344CB8AC3E}">
        <p14:creationId xmlns:p14="http://schemas.microsoft.com/office/powerpoint/2010/main" val="216400211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问题：实施创新驱动发展战略的现实</a:t>
            </a:r>
            <a:r>
              <a:rPr lang="zh-CN" altLang="en-US" sz="3200" dirty="0" smtClean="0"/>
              <a:t>基础？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793976"/>
          </a:xfrm>
        </p:spPr>
        <p:txBody>
          <a:bodyPr/>
          <a:lstStyle/>
          <a:p>
            <a:r>
              <a:rPr lang="zh-CN" altLang="en-US" sz="2800" dirty="0" smtClean="0"/>
              <a:t>推进科技创新，实施创新驱动发展战略是大势所趋、形势所迫。问题是，中国推进</a:t>
            </a:r>
            <a:r>
              <a:rPr lang="zh-CN" altLang="en-US" sz="2800" dirty="0"/>
              <a:t>科技创新，</a:t>
            </a:r>
            <a:r>
              <a:rPr lang="zh-CN" altLang="en-US" sz="2800" dirty="0" smtClean="0"/>
              <a:t>实施创新</a:t>
            </a:r>
            <a:r>
              <a:rPr lang="zh-CN" altLang="en-US" sz="2800" dirty="0"/>
              <a:t>驱动发展战略</a:t>
            </a:r>
            <a:r>
              <a:rPr lang="zh-CN" altLang="en-US" sz="2800" dirty="0" smtClean="0"/>
              <a:t>的现实基础究竟如何？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61975098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主要国家国内外专利申请变动情况</a:t>
            </a:r>
            <a:endParaRPr lang="zh-CN" altLang="en-US" sz="3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7" y="2133600"/>
            <a:ext cx="7174766" cy="4419600"/>
          </a:xfr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179512" y="6436188"/>
            <a:ext cx="233269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100" dirty="0"/>
              <a:t>资料来源：日本</a:t>
            </a:r>
            <a:r>
              <a:rPr lang="zh-CN" altLang="en-US" sz="1100" dirty="0" smtClean="0"/>
              <a:t>科学技术指标</a:t>
            </a:r>
            <a:r>
              <a:rPr lang="en-US" altLang="zh-CN" sz="1100" dirty="0" smtClean="0"/>
              <a:t>2015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9470532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主要国家国内专利申请变动情况</a:t>
            </a:r>
          </a:p>
        </p:txBody>
      </p:sp>
      <p:pic>
        <p:nvPicPr>
          <p:cNvPr id="69635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21" y="2133600"/>
            <a:ext cx="6666757" cy="4419600"/>
          </a:xfrm>
        </p:spPr>
      </p:pic>
    </p:spTree>
    <p:extLst>
      <p:ext uri="{BB962C8B-B14F-4D97-AF65-F5344CB8AC3E}">
        <p14:creationId xmlns:p14="http://schemas.microsoft.com/office/powerpoint/2010/main" val="15724608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2015</a:t>
            </a:r>
            <a:r>
              <a:rPr lang="zh-CN" altLang="zh-CN" dirty="0"/>
              <a:t>中国企业专利授予数量排名</a:t>
            </a:r>
            <a:endParaRPr lang="zh-CN" altLang="en-US" dirty="0"/>
          </a:p>
        </p:txBody>
      </p:sp>
      <p:pic>
        <p:nvPicPr>
          <p:cNvPr id="4" name="内容占位符 3" descr="中国发明专利申请超美日德总和的7个真相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9810"/>
            <a:ext cx="7200800" cy="4616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49269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2015</a:t>
            </a:r>
            <a:r>
              <a:rPr lang="zh-CN" altLang="zh-CN" dirty="0"/>
              <a:t>年底发明专利拥有数量排名</a:t>
            </a:r>
            <a:endParaRPr lang="zh-CN" altLang="en-US" dirty="0"/>
          </a:p>
        </p:txBody>
      </p:sp>
      <p:pic>
        <p:nvPicPr>
          <p:cNvPr id="4" name="内容占位符 3" descr="中国发明专利申请超美日德总和的7个真相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81200"/>
            <a:ext cx="5184575" cy="4616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144345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/>
              <a:t>2014</a:t>
            </a:r>
            <a:r>
              <a:rPr lang="zh-CN" altLang="en-US" sz="3600" smtClean="0"/>
              <a:t>年主要国家</a:t>
            </a:r>
            <a:r>
              <a:rPr lang="en-US" altLang="zh-CN" sz="3600" smtClean="0"/>
              <a:t>PCT</a:t>
            </a:r>
            <a:r>
              <a:rPr lang="zh-CN" altLang="en-US" sz="3600" smtClean="0"/>
              <a:t>专利申请情况</a:t>
            </a:r>
          </a:p>
        </p:txBody>
      </p:sp>
      <p:pic>
        <p:nvPicPr>
          <p:cNvPr id="71683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50527"/>
            <a:ext cx="8229600" cy="3785746"/>
          </a:xfrm>
        </p:spPr>
      </p:pic>
    </p:spTree>
    <p:extLst>
      <p:ext uri="{BB962C8B-B14F-4D97-AF65-F5344CB8AC3E}">
        <p14:creationId xmlns:p14="http://schemas.microsoft.com/office/powerpoint/2010/main" val="221288861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年企业申请国际</a:t>
            </a:r>
            <a:r>
              <a:rPr lang="en-US" altLang="zh-CN" sz="3600" smtClean="0">
                <a:latin typeface="黑体" panose="02010609060101010101" pitchFamily="49" charset="-122"/>
                <a:ea typeface="黑体" panose="02010609060101010101" pitchFamily="49" charset="-122"/>
              </a:rPr>
              <a:t>PCT</a:t>
            </a: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专利排行榜</a:t>
            </a:r>
            <a:endParaRPr lang="zh-CN" altLang="en-US" sz="3600" smtClean="0"/>
          </a:p>
        </p:txBody>
      </p:sp>
      <p:pic>
        <p:nvPicPr>
          <p:cNvPr id="72707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08" y="2133600"/>
            <a:ext cx="6740584" cy="4419600"/>
          </a:xfrm>
        </p:spPr>
      </p:pic>
    </p:spTree>
    <p:extLst>
      <p:ext uri="{BB962C8B-B14F-4D97-AF65-F5344CB8AC3E}">
        <p14:creationId xmlns:p14="http://schemas.microsoft.com/office/powerpoint/2010/main" val="404015291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smtClean="0"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年大学申请国际</a:t>
            </a:r>
            <a:r>
              <a:rPr lang="en-US" altLang="zh-CN" sz="3600" smtClean="0">
                <a:latin typeface="黑体" panose="02010609060101010101" pitchFamily="49" charset="-122"/>
                <a:ea typeface="黑体" panose="02010609060101010101" pitchFamily="49" charset="-122"/>
              </a:rPr>
              <a:t>PCT</a:t>
            </a:r>
            <a:r>
              <a:rPr lang="zh-CN" altLang="en-US" sz="3600" smtClean="0">
                <a:latin typeface="黑体" panose="02010609060101010101" pitchFamily="49" charset="-122"/>
                <a:ea typeface="黑体" panose="02010609060101010101" pitchFamily="49" charset="-122"/>
              </a:rPr>
              <a:t>专利排行榜</a:t>
            </a:r>
            <a:endParaRPr lang="zh-CN" altLang="en-US" sz="3600" smtClean="0"/>
          </a:p>
        </p:txBody>
      </p:sp>
      <p:pic>
        <p:nvPicPr>
          <p:cNvPr id="73731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18" y="2133600"/>
            <a:ext cx="6888963" cy="4419600"/>
          </a:xfrm>
        </p:spPr>
      </p:pic>
    </p:spTree>
    <p:extLst>
      <p:ext uri="{BB962C8B-B14F-4D97-AF65-F5344CB8AC3E}">
        <p14:creationId xmlns:p14="http://schemas.microsoft.com/office/powerpoint/2010/main" val="307129837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smtClean="0">
                <a:latin typeface="黑体" panose="02010609060101010101" pitchFamily="49" charset="-122"/>
                <a:ea typeface="黑体" panose="02010609060101010101" pitchFamily="49" charset="-122"/>
              </a:rPr>
              <a:t>2013</a:t>
            </a:r>
            <a:r>
              <a:rPr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年科研院所申请国际</a:t>
            </a:r>
            <a:r>
              <a:rPr lang="en-US" altLang="zh-CN" sz="3200" smtClean="0">
                <a:latin typeface="黑体" panose="02010609060101010101" pitchFamily="49" charset="-122"/>
                <a:ea typeface="黑体" panose="02010609060101010101" pitchFamily="49" charset="-122"/>
              </a:rPr>
              <a:t>PCT</a:t>
            </a:r>
            <a:r>
              <a:rPr lang="zh-CN" altLang="en-US" sz="3200" smtClean="0">
                <a:latin typeface="黑体" panose="02010609060101010101" pitchFamily="49" charset="-122"/>
                <a:ea typeface="黑体" panose="02010609060101010101" pitchFamily="49" charset="-122"/>
              </a:rPr>
              <a:t>专利排行榜</a:t>
            </a:r>
            <a:endParaRPr lang="zh-CN" altLang="en-US" sz="3200" smtClean="0"/>
          </a:p>
        </p:txBody>
      </p:sp>
      <p:pic>
        <p:nvPicPr>
          <p:cNvPr id="74755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18" y="2133600"/>
            <a:ext cx="6848963" cy="4419600"/>
          </a:xfrm>
        </p:spPr>
      </p:pic>
    </p:spTree>
    <p:extLst>
      <p:ext uri="{BB962C8B-B14F-4D97-AF65-F5344CB8AC3E}">
        <p14:creationId xmlns:p14="http://schemas.microsoft.com/office/powerpoint/2010/main" val="250526142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中国各地</a:t>
            </a:r>
            <a:r>
              <a:rPr lang="en-US" altLang="zh-CN" sz="360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2012</a:t>
            </a:r>
            <a:r>
              <a:rPr lang="zh-CN" altLang="en-US" sz="360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年国际</a:t>
            </a:r>
            <a:r>
              <a:rPr lang="en-US" altLang="zh-CN" sz="360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PCT</a:t>
            </a:r>
            <a:r>
              <a:rPr lang="zh-CN" altLang="en-US" sz="360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专利申请情况</a:t>
            </a:r>
            <a:endParaRPr lang="en-US" altLang="zh-CN" sz="3600" smtClean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5778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63840D-E3C9-44DF-95E7-942B49ED8FFB}" type="slidenum">
              <a:rPr lang="en-US" altLang="zh-CN" sz="2400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2400">
              <a:ea typeface="宋体" panose="02010600030101010101" pitchFamily="2" charset="-122"/>
            </a:endParaRPr>
          </a:p>
        </p:txBody>
      </p:sp>
      <p:pic>
        <p:nvPicPr>
          <p:cNvPr id="75780" name="图片 4" descr="无标题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1628775"/>
            <a:ext cx="8537576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950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1268760"/>
            <a:ext cx="9144000" cy="864096"/>
          </a:xfrm>
        </p:spPr>
        <p:txBody>
          <a:bodyPr/>
          <a:lstStyle/>
          <a:p>
            <a:pPr algn="ctr"/>
            <a:r>
              <a:rPr lang="zh-CN" altLang="en-US" dirty="0" smtClean="0"/>
              <a:t>报告提纲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34095980"/>
              </p:ext>
            </p:extLst>
          </p:nvPr>
        </p:nvGraphicFramePr>
        <p:xfrm>
          <a:off x="467544" y="1912580"/>
          <a:ext cx="8362950" cy="4945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938255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1288"/>
            <a:ext cx="8229600" cy="525512"/>
          </a:xfrm>
        </p:spPr>
        <p:txBody>
          <a:bodyPr/>
          <a:lstStyle/>
          <a:p>
            <a:r>
              <a:rPr lang="zh-CN" altLang="en-US" dirty="0" smtClean="0"/>
              <a:t>报告提纲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933571"/>
              </p:ext>
            </p:extLst>
          </p:nvPr>
        </p:nvGraphicFramePr>
        <p:xfrm>
          <a:off x="329556" y="1066800"/>
          <a:ext cx="8363272" cy="494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849819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20960" y="2123157"/>
            <a:ext cx="4985143" cy="4268594"/>
            <a:chOff x="741446" y="1628078"/>
            <a:chExt cx="4985143" cy="426859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六边形 6"/>
            <p:cNvSpPr/>
            <p:nvPr/>
          </p:nvSpPr>
          <p:spPr>
            <a:xfrm rot="1620000">
              <a:off x="3078275" y="1628078"/>
              <a:ext cx="1728192" cy="1489821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8" name="六边形 7"/>
            <p:cNvSpPr/>
            <p:nvPr/>
          </p:nvSpPr>
          <p:spPr>
            <a:xfrm rot="1620000">
              <a:off x="1448418" y="1674904"/>
              <a:ext cx="1728192" cy="1489821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" name="六边形 8"/>
            <p:cNvSpPr/>
            <p:nvPr/>
          </p:nvSpPr>
          <p:spPr>
            <a:xfrm rot="1620000">
              <a:off x="3998397" y="2974183"/>
              <a:ext cx="1728192" cy="1489821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六边形 9"/>
            <p:cNvSpPr/>
            <p:nvPr/>
          </p:nvSpPr>
          <p:spPr>
            <a:xfrm rot="1620000">
              <a:off x="3291426" y="4361692"/>
              <a:ext cx="1728192" cy="1489821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1" name="六边形 10"/>
            <p:cNvSpPr/>
            <p:nvPr/>
          </p:nvSpPr>
          <p:spPr>
            <a:xfrm rot="1620000">
              <a:off x="2370347" y="3017465"/>
              <a:ext cx="1728192" cy="1489821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2" name="六边形 11"/>
            <p:cNvSpPr/>
            <p:nvPr/>
          </p:nvSpPr>
          <p:spPr>
            <a:xfrm rot="1620000">
              <a:off x="741446" y="3062413"/>
              <a:ext cx="1728192" cy="1489821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3" name="六边形 12"/>
            <p:cNvSpPr/>
            <p:nvPr/>
          </p:nvSpPr>
          <p:spPr>
            <a:xfrm rot="1620000">
              <a:off x="1662418" y="4406851"/>
              <a:ext cx="1728192" cy="1489821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13088" y="2065871"/>
              <a:ext cx="11080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金钱</a:t>
              </a:r>
              <a:endParaRPr lang="en-US" altLang="zh-CN" sz="2000" dirty="0" smtClean="0"/>
            </a:p>
            <a:p>
              <a:pPr algn="ctr"/>
              <a:r>
                <a:rPr lang="en-US" altLang="zh-CN" sz="2000" dirty="0" smtClean="0">
                  <a:solidFill>
                    <a:srgbClr val="FF0000"/>
                  </a:solidFill>
                </a:rPr>
                <a:t>M</a:t>
              </a:r>
              <a:r>
                <a:rPr lang="en-US" altLang="zh-CN" sz="2000" dirty="0" smtClean="0"/>
                <a:t>oney</a:t>
              </a:r>
              <a:endParaRPr lang="zh-CN" alt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2116" y="3463847"/>
              <a:ext cx="16268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仪器设备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I</a:t>
              </a:r>
              <a:r>
                <a:rPr lang="en-US" altLang="zh-CN" sz="2000" dirty="0" smtClean="0"/>
                <a:t>nstrument</a:t>
              </a:r>
              <a:endParaRPr lang="zh-CN" alt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0214" y="4818387"/>
              <a:ext cx="11472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人才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T</a:t>
              </a:r>
              <a:r>
                <a:rPr lang="en-US" altLang="zh-CN" sz="2000" dirty="0" smtClean="0"/>
                <a:t>alent</a:t>
              </a:r>
              <a:endParaRPr lang="zh-CN" alt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69699" y="4797818"/>
              <a:ext cx="11472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团队</a:t>
              </a:r>
              <a:endParaRPr lang="en-US" altLang="zh-CN" sz="2000" dirty="0" smtClean="0"/>
            </a:p>
            <a:p>
              <a:pPr algn="ctr"/>
              <a:r>
                <a:rPr lang="en-US" altLang="zh-CN" sz="2000" dirty="0" smtClean="0">
                  <a:solidFill>
                    <a:srgbClr val="FF0000"/>
                  </a:solidFill>
                </a:rPr>
                <a:t>T</a:t>
              </a:r>
              <a:r>
                <a:rPr lang="en-US" altLang="zh-CN" sz="2000" dirty="0" smtClean="0"/>
                <a:t>eam</a:t>
              </a:r>
              <a:endParaRPr lang="zh-CN" alt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32408" y="3387864"/>
              <a:ext cx="16201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信息情报</a:t>
              </a:r>
              <a:r>
                <a:rPr lang="en-US" altLang="zh-CN" sz="20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Information</a:t>
              </a:r>
              <a:endParaRPr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76262" y="2082019"/>
              <a:ext cx="14068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使命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M</a:t>
              </a:r>
              <a:r>
                <a:rPr lang="en-US" altLang="zh-CN" sz="2000" dirty="0" smtClean="0"/>
                <a:t>ission</a:t>
              </a:r>
              <a:endParaRPr lang="zh-CN" alt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28190" y="3269932"/>
              <a:ext cx="138436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Discovery</a:t>
              </a:r>
            </a:p>
            <a:p>
              <a:r>
                <a:rPr lang="en-US" altLang="zh-CN" sz="2000" dirty="0" smtClean="0"/>
                <a:t>Invention</a:t>
              </a:r>
            </a:p>
            <a:p>
              <a:r>
                <a:rPr lang="en-US" altLang="zh-CN" sz="2000" dirty="0" smtClean="0"/>
                <a:t>Innovation</a:t>
              </a:r>
            </a:p>
            <a:p>
              <a:endParaRPr lang="zh-CN" altLang="en-US" sz="2000" dirty="0"/>
            </a:p>
          </p:txBody>
        </p:sp>
      </p:grpSp>
      <p:sp>
        <p:nvSpPr>
          <p:cNvPr id="61" name="线形标注 1 60"/>
          <p:cNvSpPr/>
          <p:nvPr/>
        </p:nvSpPr>
        <p:spPr>
          <a:xfrm>
            <a:off x="6228184" y="2502270"/>
            <a:ext cx="2757364" cy="612648"/>
          </a:xfrm>
          <a:prstGeom prst="borderCallout1">
            <a:avLst>
              <a:gd name="adj1" fmla="val 43626"/>
              <a:gd name="adj2" fmla="val -1035"/>
              <a:gd name="adj3" fmla="val 114573"/>
              <a:gd name="adj4" fmla="val -4537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市场需求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M</a:t>
            </a:r>
            <a:r>
              <a:rPr lang="en-US" altLang="zh-CN" dirty="0" smtClean="0">
                <a:solidFill>
                  <a:schemeClr val="tx1"/>
                </a:solidFill>
              </a:rPr>
              <a:t>arket Demand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2" name="线形标注 1 61"/>
          <p:cNvSpPr/>
          <p:nvPr/>
        </p:nvSpPr>
        <p:spPr>
          <a:xfrm>
            <a:off x="6242968" y="3583655"/>
            <a:ext cx="2742580" cy="612648"/>
          </a:xfrm>
          <a:prstGeom prst="borderCallout1">
            <a:avLst>
              <a:gd name="adj1" fmla="val 43626"/>
              <a:gd name="adj2" fmla="val -1035"/>
              <a:gd name="adj3" fmla="val 108354"/>
              <a:gd name="adj4" fmla="val -42496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制度供给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>
                <a:solidFill>
                  <a:schemeClr val="tx1"/>
                </a:solidFill>
              </a:rPr>
              <a:t>nstitutional Supply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3" name="线形标注 1 62"/>
          <p:cNvSpPr/>
          <p:nvPr/>
        </p:nvSpPr>
        <p:spPr>
          <a:xfrm>
            <a:off x="6228184" y="4731841"/>
            <a:ext cx="2757364" cy="612648"/>
          </a:xfrm>
          <a:prstGeom prst="borderCallout1">
            <a:avLst>
              <a:gd name="adj1" fmla="val 43626"/>
              <a:gd name="adj2" fmla="val -1035"/>
              <a:gd name="adj3" fmla="val 106281"/>
              <a:gd name="adj4" fmla="val -39455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技术条件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T</a:t>
            </a:r>
            <a:r>
              <a:rPr lang="en-US" altLang="zh-CN" dirty="0" smtClean="0">
                <a:solidFill>
                  <a:schemeClr val="tx1"/>
                </a:solidFill>
              </a:rPr>
              <a:t>echnological Conditions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 dirty="0" smtClean="0"/>
              <a:t>科研要素分析</a:t>
            </a:r>
            <a:endParaRPr lang="zh-CN" altLang="en-US" sz="3600" dirty="0" smtClean="0">
              <a:latin typeface="黑体" pitchFamily="49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6327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信息情报对确定科研方向与重点尤为重要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5" y="2348880"/>
            <a:ext cx="5715056" cy="4236335"/>
          </a:xfrm>
        </p:spPr>
      </p:pic>
    </p:spTree>
    <p:extLst>
      <p:ext uri="{BB962C8B-B14F-4D97-AF65-F5344CB8AC3E}">
        <p14:creationId xmlns:p14="http://schemas.microsoft.com/office/powerpoint/2010/main" val="2795751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zh-CN" dirty="0" smtClean="0"/>
              <a:t>知识类型</a:t>
            </a:r>
            <a:endParaRPr lang="zh-CN" altLang="en-US" dirty="0" smtClean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2787230"/>
              </p:ext>
            </p:extLst>
          </p:nvPr>
        </p:nvGraphicFramePr>
        <p:xfrm>
          <a:off x="457200" y="2133600"/>
          <a:ext cx="8230224" cy="3823012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4115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34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编码化</a:t>
                      </a:r>
                      <a:r>
                        <a:rPr lang="en-US" sz="2000" kern="100" dirty="0">
                          <a:effectLst/>
                        </a:rPr>
                        <a:t>/</a:t>
                      </a:r>
                      <a:r>
                        <a:rPr lang="zh-CN" sz="2000" kern="100" dirty="0">
                          <a:effectLst/>
                        </a:rPr>
                        <a:t>已编码化知识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（文本、数据库等）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非编码化</a:t>
                      </a:r>
                      <a:r>
                        <a:rPr lang="en-US" sz="2000" kern="100" dirty="0">
                          <a:effectLst/>
                        </a:rPr>
                        <a:t>/</a:t>
                      </a:r>
                      <a:r>
                        <a:rPr lang="zh-CN" sz="2000" kern="100" dirty="0">
                          <a:effectLst/>
                        </a:rPr>
                        <a:t>未编码化知识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（经验、诀窍等）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已编码化知识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可以编码化知识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难以编码化知识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4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言传知识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（文字、符号、语言）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意会知识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（行为、黑箱）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1722" marR="6172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0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显性知识（狭义）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2000" kern="100" dirty="0" smtClean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 smtClean="0">
                          <a:effectLst/>
                        </a:rPr>
                        <a:t>隐性</a:t>
                      </a:r>
                      <a:r>
                        <a:rPr lang="zh-CN" sz="2000" kern="100" dirty="0">
                          <a:effectLst/>
                        </a:rPr>
                        <a:t>知识（广义）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7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显性知识（狭义）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 smtClean="0">
                          <a:effectLst/>
                        </a:rPr>
                        <a:t>亚</a:t>
                      </a:r>
                      <a:r>
                        <a:rPr lang="zh-CN" sz="2000" kern="100" dirty="0" smtClean="0">
                          <a:effectLst/>
                        </a:rPr>
                        <a:t>隐性知识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前显性</a:t>
                      </a:r>
                      <a:r>
                        <a:rPr lang="zh-CN" sz="2000" kern="100" dirty="0" smtClean="0">
                          <a:effectLst/>
                        </a:rPr>
                        <a:t>知识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隐性知识（狭义）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9785" marR="5978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20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05561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已</a:t>
            </a:r>
            <a:r>
              <a:rPr lang="zh-CN" altLang="en-US" sz="3600" dirty="0"/>
              <a:t>编码</a:t>
            </a:r>
            <a:r>
              <a:rPr lang="zh-CN" altLang="en-US" sz="3600" dirty="0" smtClean="0"/>
              <a:t>知识仅占</a:t>
            </a:r>
            <a:r>
              <a:rPr lang="en-US" altLang="zh-CN" sz="3600" dirty="0" smtClean="0"/>
              <a:t>20%</a:t>
            </a:r>
            <a:endParaRPr lang="zh-CN" altLang="en-US" sz="3600" dirty="0" smtClean="0"/>
          </a:p>
        </p:txBody>
      </p:sp>
      <p:sp>
        <p:nvSpPr>
          <p:cNvPr id="8195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sz="2000" dirty="0" smtClean="0"/>
              <a:t>多萝西・伦纳德・巴顿</a:t>
            </a:r>
            <a:r>
              <a:rPr lang="zh-CN" altLang="en-US" sz="2000" dirty="0" smtClean="0"/>
              <a:t>在</a:t>
            </a:r>
            <a:r>
              <a:rPr lang="en-US" altLang="ja-JP" sz="2000" dirty="0" smtClean="0"/>
              <a:t>《</a:t>
            </a:r>
            <a:r>
              <a:rPr lang="ja-JP" altLang="en-US" sz="2000" dirty="0" smtClean="0"/>
              <a:t>知识与创新</a:t>
            </a:r>
            <a:r>
              <a:rPr lang="en-US" altLang="ja-JP" sz="2000" dirty="0" smtClean="0"/>
              <a:t>》</a:t>
            </a:r>
            <a:r>
              <a:rPr lang="zh-CN" altLang="en-US" sz="2000" dirty="0" smtClean="0"/>
              <a:t>一书中指出：</a:t>
            </a:r>
            <a:r>
              <a:rPr lang="ja-JP" altLang="en-US" sz="2000" dirty="0" smtClean="0"/>
              <a:t>在人类知识的构成中</a:t>
            </a:r>
            <a:r>
              <a:rPr lang="en-US" altLang="ja-JP" sz="2000" dirty="0" smtClean="0"/>
              <a:t>,</a:t>
            </a:r>
            <a:r>
              <a:rPr lang="ja-JP" altLang="en-US" sz="2000" dirty="0" smtClean="0"/>
              <a:t>言传知识仅占</a:t>
            </a:r>
            <a:r>
              <a:rPr lang="en-US" altLang="ja-JP" sz="2000" dirty="0" smtClean="0"/>
              <a:t>20%,</a:t>
            </a:r>
            <a:r>
              <a:rPr lang="ja-JP" altLang="en-US" sz="2000" dirty="0" smtClean="0"/>
              <a:t>而意会知识却占</a:t>
            </a:r>
            <a:r>
              <a:rPr lang="en-US" altLang="ja-JP" sz="2000" dirty="0" smtClean="0"/>
              <a:t>80%</a:t>
            </a:r>
            <a:r>
              <a:rPr lang="ja-JP" altLang="en-US" sz="2000" dirty="0" smtClean="0"/>
              <a:t>。</a:t>
            </a:r>
            <a:endParaRPr lang="en-US" altLang="ja-JP" sz="2000" dirty="0" smtClean="0"/>
          </a:p>
          <a:p>
            <a:r>
              <a:rPr lang="zh-CN" altLang="zh-CN" sz="2000" dirty="0" smtClean="0"/>
              <a:t>波音知识管理主管</a:t>
            </a:r>
            <a:r>
              <a:rPr lang="en-US" altLang="zh-CN" sz="2000" dirty="0" smtClean="0"/>
              <a:t>Jim</a:t>
            </a:r>
            <a:r>
              <a:rPr lang="zh-CN" altLang="zh-CN" sz="2000" dirty="0" smtClean="0"/>
              <a:t>甚至认为隐性知识占据企业知识总量的</a:t>
            </a:r>
            <a:r>
              <a:rPr lang="en-US" altLang="zh-CN" sz="2000" dirty="0" smtClean="0"/>
              <a:t>90%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r>
              <a:rPr lang="zh-CN" altLang="zh-CN" sz="2000" dirty="0" smtClean="0"/>
              <a:t>英国罗罗公司</a:t>
            </a:r>
            <a:r>
              <a:rPr lang="en-US" altLang="zh-CN" sz="2000" dirty="0" smtClean="0"/>
              <a:t>Marsh</a:t>
            </a:r>
            <a:r>
              <a:rPr lang="zh-CN" altLang="zh-CN" sz="2000" dirty="0" smtClean="0"/>
              <a:t>等人的调查报告</a:t>
            </a:r>
            <a:r>
              <a:rPr lang="zh-CN" altLang="en-US" sz="2000" dirty="0" smtClean="0"/>
              <a:t>指出：</a:t>
            </a:r>
            <a:r>
              <a:rPr lang="zh-CN" altLang="zh-CN" sz="2000" dirty="0" smtClean="0"/>
              <a:t>产品研发过程中，当设计者向协作者提出问询时，大约</a:t>
            </a:r>
            <a:r>
              <a:rPr lang="en-US" altLang="zh-CN" sz="2000" dirty="0" smtClean="0"/>
              <a:t>80%</a:t>
            </a:r>
            <a:r>
              <a:rPr lang="zh-CN" altLang="zh-CN" sz="2000" dirty="0" smtClean="0"/>
              <a:t>的所需信息是存储在同事记忆中</a:t>
            </a:r>
            <a:endParaRPr lang="en-US" altLang="ja-JP" sz="2000" dirty="0" smtClean="0"/>
          </a:p>
          <a:p>
            <a:endParaRPr lang="ja-JP" altLang="en-US" sz="2400" dirty="0" smtClean="0"/>
          </a:p>
          <a:p>
            <a:endParaRPr lang="zh-CN" altLang="en-US" dirty="0" smtClean="0"/>
          </a:p>
        </p:txBody>
      </p:sp>
      <p:pic>
        <p:nvPicPr>
          <p:cNvPr id="8196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584" y="1947045"/>
            <a:ext cx="3333750" cy="4286250"/>
          </a:xfrm>
        </p:spPr>
      </p:pic>
    </p:spTree>
    <p:extLst>
      <p:ext uri="{BB962C8B-B14F-4D97-AF65-F5344CB8AC3E}">
        <p14:creationId xmlns:p14="http://schemas.microsoft.com/office/powerpoint/2010/main" val="401279370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报告提纲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79507"/>
              </p:ext>
            </p:extLst>
          </p:nvPr>
        </p:nvGraphicFramePr>
        <p:xfrm>
          <a:off x="457200" y="1219200"/>
          <a:ext cx="82296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434552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260574"/>
            <a:ext cx="6192688" cy="792162"/>
          </a:xfrm>
        </p:spPr>
        <p:txBody>
          <a:bodyPr/>
          <a:lstStyle/>
          <a:p>
            <a:r>
              <a:rPr lang="zh-CN" altLang="en-US" dirty="0" smtClean="0"/>
              <a:t>信息获取渠道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995936" y="1022040"/>
            <a:ext cx="0" cy="472050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475656" y="3254288"/>
            <a:ext cx="54006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31640" y="32542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近</a:t>
            </a:r>
            <a:endParaRPr lang="zh-CN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588224" y="328498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远</a:t>
            </a:r>
            <a:endParaRPr lang="zh-CN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5387031"/>
            <a:ext cx="56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60559" y="1052736"/>
            <a:ext cx="606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人</a:t>
            </a:r>
            <a:endParaRPr lang="zh-CN" alt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20043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国际</a:t>
            </a:r>
            <a:r>
              <a:rPr lang="zh-CN" altLang="en-US" sz="2400" dirty="0"/>
              <a:t>交流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51720" y="198884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国内聚会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32040" y="44998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网络资源</a:t>
            </a:r>
            <a:endParaRPr lang="zh-CN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195736" y="449982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图书馆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29484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国内聚会问题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9200"/>
            <a:ext cx="8579296" cy="4419600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</a:rPr>
              <a:t>英国皇家学会成立</a:t>
            </a:r>
            <a:r>
              <a:rPr lang="zh-CN" altLang="en-US" sz="2800" dirty="0" smtClean="0">
                <a:solidFill>
                  <a:srgbClr val="FF0000"/>
                </a:solidFill>
              </a:rPr>
              <a:t>本意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部门内：过度竞争，合作意愿不强（企业化管理）</a:t>
            </a:r>
            <a:endParaRPr lang="en-US" altLang="zh-CN" sz="2800" dirty="0" smtClean="0"/>
          </a:p>
          <a:p>
            <a:r>
              <a:rPr lang="zh-CN" altLang="en-US" sz="2800" dirty="0"/>
              <a:t>单位</a:t>
            </a:r>
            <a:r>
              <a:rPr lang="zh-CN" altLang="en-US" sz="2800" dirty="0" smtClean="0"/>
              <a:t>内：公共空间不足，罕见跨学科交流</a:t>
            </a:r>
            <a:endParaRPr lang="en-US" altLang="zh-CN" sz="2800" dirty="0" smtClean="0"/>
          </a:p>
          <a:p>
            <a:r>
              <a:rPr lang="zh-CN" altLang="en-US" sz="2800" dirty="0" smtClean="0"/>
              <a:t>地区学会：社团被绑架，结社不自由</a:t>
            </a:r>
            <a:endParaRPr lang="en-US" altLang="zh-CN" sz="2800" dirty="0" smtClean="0"/>
          </a:p>
          <a:p>
            <a:r>
              <a:rPr lang="zh-CN" altLang="en-US" sz="2800" dirty="0" smtClean="0"/>
              <a:t>国内年会：年会重考察，交流不充分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96859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聚会</a:t>
            </a:r>
            <a:r>
              <a:rPr lang="zh-CN" altLang="en-US" dirty="0" smtClean="0"/>
              <a:t>交流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2983541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9361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>
                <a:latin typeface="+mn-ea"/>
              </a:rPr>
              <a:t>·</a:t>
            </a:r>
            <a:r>
              <a:rPr lang="zh-CN" altLang="en-US" sz="2800" dirty="0" smtClean="0">
                <a:latin typeface="+mn-ea"/>
              </a:rPr>
              <a:t>学术沙龙</a:t>
            </a:r>
            <a:r>
              <a:rPr lang="zh-CN" altLang="en-US" sz="2800" dirty="0" smtClean="0"/>
              <a:t>   </a:t>
            </a:r>
            <a:r>
              <a:rPr lang="en-US" altLang="zh-CN" sz="2800" dirty="0" smtClean="0">
                <a:latin typeface="+mn-ea"/>
              </a:rPr>
              <a:t>·</a:t>
            </a:r>
            <a:r>
              <a:rPr lang="zh-CN" altLang="en-US" sz="2800" dirty="0" smtClean="0">
                <a:latin typeface="+mn-ea"/>
              </a:rPr>
              <a:t>主题</a:t>
            </a:r>
            <a:r>
              <a:rPr lang="zh-CN" altLang="en-US" sz="2800" dirty="0" smtClean="0"/>
              <a:t>报告会   </a:t>
            </a:r>
            <a:r>
              <a:rPr lang="en-US" altLang="zh-CN" sz="2800" dirty="0" smtClean="0">
                <a:latin typeface="+mn-ea"/>
              </a:rPr>
              <a:t>·</a:t>
            </a:r>
            <a:r>
              <a:rPr lang="zh-CN" altLang="en-US" sz="2800" dirty="0" smtClean="0"/>
              <a:t>公众参与科学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82630783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36103"/>
          </a:xfrm>
        </p:spPr>
        <p:txBody>
          <a:bodyPr/>
          <a:lstStyle/>
          <a:p>
            <a:r>
              <a:rPr lang="zh-CN" altLang="en-US" dirty="0" smtClean="0"/>
              <a:t>                  信息获取渠道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995936" y="1022040"/>
            <a:ext cx="0" cy="472050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475656" y="3254288"/>
            <a:ext cx="54006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31640" y="32542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近</a:t>
            </a:r>
            <a:endParaRPr lang="zh-CN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588224" y="328498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远</a:t>
            </a:r>
            <a:endParaRPr lang="zh-CN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5387031"/>
            <a:ext cx="56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60559" y="1052736"/>
            <a:ext cx="606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人</a:t>
            </a:r>
            <a:endParaRPr lang="zh-CN" alt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20043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国际</a:t>
            </a:r>
            <a:r>
              <a:rPr lang="zh-CN" altLang="en-US" sz="2400" b="1" dirty="0">
                <a:solidFill>
                  <a:srgbClr val="FF0000"/>
                </a:solidFill>
              </a:rPr>
              <a:t>交流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51720" y="198884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国内聚会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2040" y="44998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网络资源</a:t>
            </a:r>
            <a:endParaRPr lang="zh-CN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195736" y="449982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图书馆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696567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国际</a:t>
            </a:r>
            <a:r>
              <a:rPr lang="zh-CN" altLang="en-US" dirty="0"/>
              <a:t>交流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哥本哈根学派</a:t>
            </a:r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r>
              <a:rPr lang="zh-CN" altLang="en-US" dirty="0" smtClean="0">
                <a:solidFill>
                  <a:srgbClr val="FF0000"/>
                </a:solidFill>
              </a:rPr>
              <a:t>人获诺奖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参加国际会议：报批手续繁琐，经费没有保障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出国访问交流：短期、多目的地交流很难获批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举办国际会议：经费使用规则限制得太死</a:t>
            </a:r>
            <a:endParaRPr lang="en-US" altLang="zh-CN" sz="2800" dirty="0" smtClean="0"/>
          </a:p>
          <a:p>
            <a:pPr marL="342900" lvl="1" indent="-342900">
              <a:lnSpc>
                <a:spcPct val="150000"/>
              </a:lnSpc>
              <a:buFontTx/>
              <a:buChar char="•"/>
            </a:pPr>
            <a:r>
              <a:rPr lang="zh-CN" altLang="en-US" sz="2800" dirty="0" smtClean="0"/>
              <a:t>学者网络的维系：</a:t>
            </a:r>
            <a:r>
              <a:rPr lang="zh-CN" altLang="en-US" dirty="0"/>
              <a:t>社交</a:t>
            </a:r>
            <a:r>
              <a:rPr lang="zh-CN" altLang="en-US" dirty="0" smtClean="0"/>
              <a:t>平台受到限制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5677001"/>
            <a:ext cx="1971215" cy="1048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5744515"/>
            <a:ext cx="2556161" cy="98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670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10125"/>
          </a:xfrm>
        </p:spPr>
        <p:txBody>
          <a:bodyPr/>
          <a:lstStyle/>
          <a:p>
            <a:r>
              <a:rPr lang="en-US" altLang="zh-CN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mtClean="0">
                <a:latin typeface="黑体" panose="02010609060101010101" pitchFamily="49" charset="-122"/>
                <a:ea typeface="黑体" panose="02010609060101010101" pitchFamily="49" charset="-122"/>
              </a:rPr>
              <a:t>研发经费投入</a:t>
            </a:r>
            <a:endParaRPr lang="ja-JP" altLang="en-US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019699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>
              <a:latin typeface="+mn-ea"/>
            </a:endParaRP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en-US" altLang="zh-CN" dirty="0" smtClean="0">
              <a:latin typeface="+mn-ea"/>
            </a:endParaRP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  <a:p>
            <a:pPr marL="0" indent="0">
              <a:buNone/>
            </a:pPr>
            <a:endParaRPr lang="en-US" altLang="zh-CN" dirty="0" smtClean="0">
              <a:latin typeface="+mn-ea"/>
            </a:endParaRPr>
          </a:p>
          <a:p>
            <a:pPr marL="0" indent="0">
              <a:buNone/>
            </a:pPr>
            <a:endParaRPr lang="en-US" altLang="zh-CN" dirty="0">
              <a:latin typeface="+mn-ea"/>
            </a:endParaRPr>
          </a:p>
          <a:p>
            <a:pPr marL="0" indent="0">
              <a:buNone/>
            </a:pPr>
            <a:r>
              <a:rPr lang="en-US" altLang="zh-CN" dirty="0" smtClean="0">
                <a:latin typeface="+mn-ea"/>
              </a:rPr>
              <a:t>·</a:t>
            </a:r>
            <a:r>
              <a:rPr lang="zh-CN" altLang="en-US" dirty="0" smtClean="0"/>
              <a:t>寻求灵感    </a:t>
            </a:r>
            <a:r>
              <a:rPr lang="en-US" altLang="zh-CN" dirty="0" smtClean="0">
                <a:latin typeface="+mn-ea"/>
              </a:rPr>
              <a:t>·</a:t>
            </a:r>
            <a:r>
              <a:rPr lang="zh-CN" altLang="en-US" dirty="0" smtClean="0"/>
              <a:t> 掌握前沿    </a:t>
            </a:r>
            <a:r>
              <a:rPr lang="en-US" altLang="zh-CN" dirty="0">
                <a:latin typeface="+mn-ea"/>
              </a:rPr>
              <a:t>·</a:t>
            </a:r>
            <a:r>
              <a:rPr lang="zh-CN" altLang="en-US" dirty="0" smtClean="0"/>
              <a:t>结识同行</a:t>
            </a:r>
            <a:endParaRPr lang="zh-CN" altLang="en-US" dirty="0"/>
          </a:p>
        </p:txBody>
      </p:sp>
      <p:pic>
        <p:nvPicPr>
          <p:cNvPr id="43010" name="Picture 2" descr="c:\users\administrator\appdata\roaming\360se6\User Data\temp\4dbe77bcgda5d95d401ca&amp;6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51" y="1295400"/>
            <a:ext cx="835169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6198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982" y="181895"/>
            <a:ext cx="8229600" cy="1022040"/>
          </a:xfrm>
        </p:spPr>
        <p:txBody>
          <a:bodyPr/>
          <a:lstStyle/>
          <a:p>
            <a:pPr algn="ctr"/>
            <a:r>
              <a:rPr lang="zh-CN" altLang="en-US" dirty="0" smtClean="0"/>
              <a:t>信息获取渠道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4380392" y="1150046"/>
            <a:ext cx="0" cy="472050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860112" y="3382294"/>
            <a:ext cx="54006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87347" y="33822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近</a:t>
            </a:r>
            <a:endParaRPr lang="zh-CN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843931" y="34129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远</a:t>
            </a:r>
            <a:endParaRPr lang="zh-CN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9595" y="5515037"/>
            <a:ext cx="56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6266" y="1180742"/>
            <a:ext cx="606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人</a:t>
            </a:r>
            <a:endParaRPr lang="zh-CN" alt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043731" y="21323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国际</a:t>
            </a:r>
            <a:r>
              <a:rPr lang="zh-CN" altLang="en-US" sz="2400" dirty="0"/>
              <a:t>交流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07427" y="2116846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国内聚会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7747" y="46278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网络资源</a:t>
            </a:r>
            <a:endParaRPr lang="zh-CN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451443" y="46278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图书馆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0356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图书馆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新书</a:t>
            </a:r>
            <a:r>
              <a:rPr lang="zh-CN" altLang="en-US" dirty="0"/>
              <a:t>上</a:t>
            </a:r>
            <a:r>
              <a:rPr lang="zh-CN" altLang="en-US" dirty="0" smtClean="0"/>
              <a:t>架与入库</a:t>
            </a:r>
            <a:r>
              <a:rPr lang="zh-CN" altLang="en-US" dirty="0"/>
              <a:t>借阅问题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开放时间与座位容量问题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社区图书馆的</a:t>
            </a:r>
            <a:r>
              <a:rPr lang="zh-CN" altLang="en-US" dirty="0" smtClean="0"/>
              <a:t>设置与互借服务问题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轻饮食与交流空间问题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758815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89195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latin typeface="+mn-ea"/>
              </a:rPr>
              <a:t>·</a:t>
            </a:r>
            <a:r>
              <a:rPr lang="zh-CN" altLang="en-US" dirty="0" smtClean="0"/>
              <a:t>更新速度    </a:t>
            </a:r>
            <a:r>
              <a:rPr lang="en-US" altLang="zh-CN" dirty="0" smtClean="0">
                <a:latin typeface="+mn-ea"/>
              </a:rPr>
              <a:t>·</a:t>
            </a:r>
            <a:r>
              <a:rPr lang="zh-CN" altLang="en-US" dirty="0" smtClean="0"/>
              <a:t>便利性   </a:t>
            </a:r>
            <a:r>
              <a:rPr lang="en-US" altLang="zh-CN" dirty="0" smtClean="0">
                <a:latin typeface="+mn-ea"/>
              </a:rPr>
              <a:t>·</a:t>
            </a:r>
            <a:r>
              <a:rPr lang="zh-CN" altLang="en-US" dirty="0" smtClean="0"/>
              <a:t>知识交流</a:t>
            </a:r>
            <a:endParaRPr lang="zh-CN" altLang="en-US" dirty="0"/>
          </a:p>
        </p:txBody>
      </p:sp>
      <p:pic>
        <p:nvPicPr>
          <p:cNvPr id="4" name="Picture 4" descr="c:\users\administrator\appdata\roaming\360se6\User Data\temp\201309220247367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190" y="2132930"/>
            <a:ext cx="4710984" cy="335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c:\users\administrator\appdata\roaming\360se6\User Data\temp\l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28" y="2128738"/>
            <a:ext cx="4475435" cy="335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616173" y="1219200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zh-CN" altLang="en-US" kern="0" dirty="0" smtClean="0"/>
              <a:t>北大图书馆</a:t>
            </a:r>
            <a:r>
              <a:rPr lang="en-US" altLang="zh-CN" kern="0" dirty="0" err="1" smtClean="0"/>
              <a:t>vs</a:t>
            </a:r>
            <a:r>
              <a:rPr lang="zh-CN" altLang="en-US" kern="0" dirty="0" smtClean="0"/>
              <a:t>哈佛图书馆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10546662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242152"/>
            <a:ext cx="8229600" cy="1022040"/>
          </a:xfrm>
        </p:spPr>
        <p:txBody>
          <a:bodyPr/>
          <a:lstStyle/>
          <a:p>
            <a:pPr algn="ctr"/>
            <a:r>
              <a:rPr lang="zh-CN" altLang="en-US" dirty="0" smtClean="0"/>
              <a:t>信息获取渠道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4211960" y="1314346"/>
            <a:ext cx="0" cy="472050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459493" y="3546594"/>
            <a:ext cx="54006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15477" y="35465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近</a:t>
            </a:r>
            <a:endParaRPr lang="zh-CN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572061" y="35772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远</a:t>
            </a:r>
            <a:endParaRPr lang="zh-CN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483779" y="5773244"/>
            <a:ext cx="56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4545" y="1196752"/>
            <a:ext cx="606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人</a:t>
            </a:r>
            <a:endParaRPr lang="zh-CN" alt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771861" y="22966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国际</a:t>
            </a:r>
            <a:r>
              <a:rPr lang="zh-CN" altLang="en-US" sz="2400" dirty="0"/>
              <a:t>交流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35557" y="2281146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国内聚会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5877" y="479213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网络资源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79573" y="479213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图书馆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0400294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网络资源问题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检索的便利性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信息</a:t>
            </a:r>
            <a:r>
              <a:rPr lang="zh-CN" altLang="en-US" sz="2800" dirty="0" smtClean="0"/>
              <a:t>的可靠性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内容的丰富性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检索</a:t>
            </a:r>
            <a:r>
              <a:rPr lang="zh-CN" altLang="en-US" sz="2800" dirty="0"/>
              <a:t>工具的</a:t>
            </a:r>
            <a:r>
              <a:rPr lang="zh-CN" altLang="en-US" sz="2800" dirty="0" smtClean="0"/>
              <a:t>开放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F0000"/>
                </a:solidFill>
              </a:rPr>
              <a:t>电子期刊与数据库资源问题  维基百科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27" y="2071560"/>
            <a:ext cx="2073830" cy="128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127" y="3658952"/>
            <a:ext cx="207383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4207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推送信息的接受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2260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民间基金的创立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权威</a:t>
            </a:r>
            <a:r>
              <a:rPr lang="zh-CN" altLang="en-US" dirty="0"/>
              <a:t>期刊的培育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学术期刊的创办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学术信息的共享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6116" t="11423" r="3906" b="2904"/>
          <a:stretch>
            <a:fillRect/>
          </a:stretch>
        </p:blipFill>
        <p:spPr bwMode="auto">
          <a:xfrm>
            <a:off x="4468016" y="3257931"/>
            <a:ext cx="3672408" cy="1842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016" y="1410990"/>
            <a:ext cx="3672408" cy="16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022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33982"/>
            <a:ext cx="8229600" cy="1033244"/>
          </a:xfrm>
        </p:spPr>
        <p:txBody>
          <a:bodyPr/>
          <a:lstStyle/>
          <a:p>
            <a:r>
              <a:rPr lang="zh-CN" altLang="en-US" sz="3200" dirty="0" smtClean="0"/>
              <a:t>必须大量提升我国的信息情报获取能力</a:t>
            </a:r>
            <a:endParaRPr lang="zh-CN" altLang="en-US" sz="3200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4170647" y="1430674"/>
            <a:ext cx="0" cy="370862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902395" y="3244676"/>
            <a:ext cx="453650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58656" y="32542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近</a:t>
            </a:r>
            <a:endParaRPr lang="zh-CN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438899" y="32911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远</a:t>
            </a:r>
            <a:endParaRPr lang="zh-CN" alt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586990" y="5127652"/>
            <a:ext cx="560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物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64131" y="1313709"/>
            <a:ext cx="606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人</a:t>
            </a:r>
            <a:endParaRPr lang="zh-CN" alt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915892" y="222018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国际</a:t>
            </a:r>
            <a:r>
              <a:rPr lang="zh-CN" altLang="en-US" sz="2400" dirty="0"/>
              <a:t>交流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51720" y="2132856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国内聚会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9744" y="40216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网络资源</a:t>
            </a:r>
            <a:endParaRPr lang="zh-CN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208814" y="403816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图书馆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80629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3600" dirty="0" smtClean="0"/>
              <a:t>症结一：研发要素碎片化</a:t>
            </a:r>
            <a:endParaRPr lang="zh-CN" altLang="en-US" sz="3600" dirty="0" smtClean="0">
              <a:latin typeface="黑体" pitchFamily="49" charset="-122"/>
            </a:endParaRPr>
          </a:p>
        </p:txBody>
      </p:sp>
      <p:pic>
        <p:nvPicPr>
          <p:cNvPr id="48131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53" y="2614371"/>
            <a:ext cx="6944694" cy="3458058"/>
          </a:xfrm>
        </p:spPr>
      </p:pic>
    </p:spTree>
    <p:extLst>
      <p:ext uri="{BB962C8B-B14F-4D97-AF65-F5344CB8AC3E}">
        <p14:creationId xmlns:p14="http://schemas.microsoft.com/office/powerpoint/2010/main" val="216548820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症结之二：科技成果转化低</a:t>
            </a:r>
            <a:r>
              <a:rPr lang="zh-CN" altLang="en-US" sz="3600" dirty="0"/>
              <a:t>效</a:t>
            </a:r>
            <a:r>
              <a:rPr lang="zh-CN" altLang="en-US" sz="3600" dirty="0" smtClean="0"/>
              <a:t>化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81927"/>
            <a:ext cx="8229600" cy="3522945"/>
          </a:xfrm>
        </p:spPr>
      </p:pic>
    </p:spTree>
    <p:extLst>
      <p:ext uri="{BB962C8B-B14F-4D97-AF65-F5344CB8AC3E}">
        <p14:creationId xmlns:p14="http://schemas.microsoft.com/office/powerpoint/2010/main" val="39738689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主要国家研发费增长指数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229600" cy="46580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5651500"/>
            <a:ext cx="233269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100" dirty="0"/>
              <a:t>资料来源：日本</a:t>
            </a:r>
            <a:r>
              <a:rPr lang="zh-CN" altLang="en-US" sz="1100" dirty="0" smtClean="0"/>
              <a:t>科学技术指标</a:t>
            </a:r>
            <a:r>
              <a:rPr lang="en-US" altLang="zh-CN" sz="1100" dirty="0" smtClean="0"/>
              <a:t>2015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88793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38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1243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危机</a:t>
            </a:r>
            <a:r>
              <a:rPr lang="en-US" altLang="zh-CN" dirty="0" smtClean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:Made-in-China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转机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:Innovated-in-China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契机</a:t>
            </a:r>
            <a:r>
              <a:rPr lang="en-US" altLang="zh-CN" dirty="0" smtClean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:Innovated-by-China</a:t>
            </a:r>
            <a:endParaRPr lang="zh-CN" altLang="en-US" dirty="0" smtClean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zh-CN" altLang="en-US" dirty="0" smtClean="0"/>
          </a:p>
        </p:txBody>
      </p:sp>
      <p:sp>
        <p:nvSpPr>
          <p:cNvPr id="82947" name="Line 5"/>
          <p:cNvSpPr>
            <a:spLocks noChangeShapeType="1"/>
          </p:cNvSpPr>
          <p:nvPr/>
        </p:nvSpPr>
        <p:spPr bwMode="auto">
          <a:xfrm>
            <a:off x="1279525" y="6257925"/>
            <a:ext cx="681355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948" name="Line 13"/>
          <p:cNvSpPr>
            <a:spLocks noChangeShapeType="1"/>
          </p:cNvSpPr>
          <p:nvPr/>
        </p:nvSpPr>
        <p:spPr bwMode="auto">
          <a:xfrm>
            <a:off x="3073400" y="4735513"/>
            <a:ext cx="0" cy="148272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949" name="Line 17"/>
          <p:cNvSpPr>
            <a:spLocks noChangeShapeType="1"/>
          </p:cNvSpPr>
          <p:nvPr/>
        </p:nvSpPr>
        <p:spPr bwMode="auto">
          <a:xfrm>
            <a:off x="6165850" y="4735513"/>
            <a:ext cx="0" cy="1482725"/>
          </a:xfrm>
          <a:prstGeom prst="line">
            <a:avLst/>
          </a:prstGeom>
          <a:noFill/>
          <a:ln w="9525">
            <a:solidFill>
              <a:srgbClr val="0066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1681163" y="3813175"/>
            <a:ext cx="6254750" cy="2076450"/>
            <a:chOff x="1695450" y="3772143"/>
            <a:chExt cx="6255180" cy="2077169"/>
          </a:xfrm>
        </p:grpSpPr>
        <p:sp>
          <p:nvSpPr>
            <p:cNvPr id="82975" name="Freeform 10"/>
            <p:cNvSpPr>
              <a:spLocks/>
            </p:cNvSpPr>
            <p:nvPr/>
          </p:nvSpPr>
          <p:spPr bwMode="auto">
            <a:xfrm>
              <a:off x="1695450" y="4257049"/>
              <a:ext cx="5951538" cy="1592263"/>
            </a:xfrm>
            <a:custGeom>
              <a:avLst/>
              <a:gdLst>
                <a:gd name="T0" fmla="*/ 0 w 1931"/>
                <a:gd name="T1" fmla="*/ 2147483646 h 1147"/>
                <a:gd name="T2" fmla="*/ 2147483646 w 1931"/>
                <a:gd name="T3" fmla="*/ 2147483646 h 1147"/>
                <a:gd name="T4" fmla="*/ 2147483646 w 1931"/>
                <a:gd name="T5" fmla="*/ 2147483646 h 1147"/>
                <a:gd name="T6" fmla="*/ 2147483646 w 1931"/>
                <a:gd name="T7" fmla="*/ 2147483646 h 1147"/>
                <a:gd name="T8" fmla="*/ 2147483646 w 1931"/>
                <a:gd name="T9" fmla="*/ 2147483646 h 1147"/>
                <a:gd name="T10" fmla="*/ 2147483646 w 1931"/>
                <a:gd name="T11" fmla="*/ 2147483646 h 1147"/>
                <a:gd name="T12" fmla="*/ 2147483646 w 1931"/>
                <a:gd name="T13" fmla="*/ 2147483646 h 1147"/>
                <a:gd name="T14" fmla="*/ 2147483646 w 1931"/>
                <a:gd name="T15" fmla="*/ 2147483646 h 1147"/>
                <a:gd name="T16" fmla="*/ 2147483646 w 1931"/>
                <a:gd name="T17" fmla="*/ 2147483646 h 1147"/>
                <a:gd name="T18" fmla="*/ 2147483646 w 1931"/>
                <a:gd name="T19" fmla="*/ 2147483646 h 1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31"/>
                <a:gd name="T31" fmla="*/ 0 h 1147"/>
                <a:gd name="T32" fmla="*/ 1931 w 1931"/>
                <a:gd name="T33" fmla="*/ 1147 h 11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31" h="1147">
                  <a:moveTo>
                    <a:pt x="0" y="1147"/>
                  </a:moveTo>
                  <a:cubicBezTo>
                    <a:pt x="70" y="1122"/>
                    <a:pt x="140" y="1097"/>
                    <a:pt x="203" y="1064"/>
                  </a:cubicBezTo>
                  <a:cubicBezTo>
                    <a:pt x="266" y="1031"/>
                    <a:pt x="319" y="1034"/>
                    <a:pt x="380" y="951"/>
                  </a:cubicBezTo>
                  <a:cubicBezTo>
                    <a:pt x="441" y="868"/>
                    <a:pt x="507" y="691"/>
                    <a:pt x="570" y="564"/>
                  </a:cubicBezTo>
                  <a:cubicBezTo>
                    <a:pt x="633" y="437"/>
                    <a:pt x="697" y="285"/>
                    <a:pt x="760" y="191"/>
                  </a:cubicBezTo>
                  <a:cubicBezTo>
                    <a:pt x="823" y="97"/>
                    <a:pt x="884" y="0"/>
                    <a:pt x="949" y="1"/>
                  </a:cubicBezTo>
                  <a:cubicBezTo>
                    <a:pt x="1014" y="2"/>
                    <a:pt x="1088" y="102"/>
                    <a:pt x="1152" y="197"/>
                  </a:cubicBezTo>
                  <a:cubicBezTo>
                    <a:pt x="1216" y="292"/>
                    <a:pt x="1272" y="444"/>
                    <a:pt x="1336" y="571"/>
                  </a:cubicBezTo>
                  <a:cubicBezTo>
                    <a:pt x="1400" y="698"/>
                    <a:pt x="1439" y="861"/>
                    <a:pt x="1538" y="957"/>
                  </a:cubicBezTo>
                  <a:cubicBezTo>
                    <a:pt x="1637" y="1053"/>
                    <a:pt x="1784" y="1100"/>
                    <a:pt x="1931" y="114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387578" y="3861942"/>
              <a:ext cx="4480478" cy="367076"/>
            </a:xfrm>
            <a:prstGeom prst="roundRect">
              <a:avLst/>
            </a:prstGeom>
            <a:solidFill>
              <a:srgbClr val="ECD882">
                <a:alpha val="72941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defRPr/>
              </a:pPr>
              <a:r>
                <a:rPr lang="zh-CN" altLang="en-US" sz="2000" smtClean="0"/>
                <a:t>基于</a:t>
              </a:r>
              <a:r>
                <a:rPr lang="ja-JP" altLang="en-US" sz="2000" smtClean="0"/>
                <a:t>自然科学</a:t>
              </a:r>
              <a:r>
                <a:rPr lang="zh-CN" altLang="en-US" sz="2000" smtClean="0"/>
                <a:t>与工程科学的技术创新</a:t>
              </a:r>
            </a:p>
            <a:p>
              <a:pPr algn="ctr" eaLnBrk="1" hangingPunct="1">
                <a:lnSpc>
                  <a:spcPct val="80000"/>
                </a:lnSpc>
                <a:defRPr/>
              </a:pPr>
              <a:endParaRPr lang="zh-CN" altLang="en-US" smtClean="0"/>
            </a:p>
          </p:txBody>
        </p:sp>
        <p:sp>
          <p:nvSpPr>
            <p:cNvPr id="82979" name="Rectangle 42"/>
            <p:cNvSpPr>
              <a:spLocks noChangeArrowheads="1"/>
            </p:cNvSpPr>
            <p:nvPr/>
          </p:nvSpPr>
          <p:spPr bwMode="auto">
            <a:xfrm>
              <a:off x="6839355" y="3772143"/>
              <a:ext cx="1111275" cy="64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600">
                  <a:latin typeface="宋体" panose="02010600030101010101" pitchFamily="2" charset="-122"/>
                  <a:ea typeface="宋体" panose="02010600030101010101" pitchFamily="2" charset="-122"/>
                </a:rPr>
                <a:t>转机</a:t>
              </a:r>
              <a:endParaRPr lang="en-US" altLang="zh-CN" sz="36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2951" name="Freeform 8"/>
          <p:cNvSpPr>
            <a:spLocks/>
          </p:cNvSpPr>
          <p:nvPr/>
        </p:nvSpPr>
        <p:spPr bwMode="auto">
          <a:xfrm>
            <a:off x="1568450" y="5035550"/>
            <a:ext cx="3065463" cy="1141413"/>
          </a:xfrm>
          <a:custGeom>
            <a:avLst/>
            <a:gdLst>
              <a:gd name="T0" fmla="*/ 0 w 1931"/>
              <a:gd name="T1" fmla="*/ 2147483646 h 1147"/>
              <a:gd name="T2" fmla="*/ 2147483646 w 1931"/>
              <a:gd name="T3" fmla="*/ 2147483646 h 1147"/>
              <a:gd name="T4" fmla="*/ 2147483646 w 1931"/>
              <a:gd name="T5" fmla="*/ 2147483646 h 1147"/>
              <a:gd name="T6" fmla="*/ 2147483646 w 1931"/>
              <a:gd name="T7" fmla="*/ 2147483646 h 1147"/>
              <a:gd name="T8" fmla="*/ 2147483646 w 1931"/>
              <a:gd name="T9" fmla="*/ 2147483646 h 1147"/>
              <a:gd name="T10" fmla="*/ 2147483646 w 1931"/>
              <a:gd name="T11" fmla="*/ 2147483646 h 1147"/>
              <a:gd name="T12" fmla="*/ 2147483646 w 1931"/>
              <a:gd name="T13" fmla="*/ 2147483646 h 1147"/>
              <a:gd name="T14" fmla="*/ 2147483646 w 1931"/>
              <a:gd name="T15" fmla="*/ 2147483646 h 1147"/>
              <a:gd name="T16" fmla="*/ 2147483646 w 1931"/>
              <a:gd name="T17" fmla="*/ 2147483646 h 1147"/>
              <a:gd name="T18" fmla="*/ 2147483646 w 1931"/>
              <a:gd name="T19" fmla="*/ 2147483646 h 114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31"/>
              <a:gd name="T31" fmla="*/ 0 h 1147"/>
              <a:gd name="T32" fmla="*/ 1931 w 1931"/>
              <a:gd name="T33" fmla="*/ 1147 h 114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31" h="1147">
                <a:moveTo>
                  <a:pt x="0" y="1147"/>
                </a:moveTo>
                <a:cubicBezTo>
                  <a:pt x="70" y="1122"/>
                  <a:pt x="140" y="1097"/>
                  <a:pt x="203" y="1064"/>
                </a:cubicBezTo>
                <a:cubicBezTo>
                  <a:pt x="266" y="1031"/>
                  <a:pt x="319" y="1034"/>
                  <a:pt x="380" y="951"/>
                </a:cubicBezTo>
                <a:cubicBezTo>
                  <a:pt x="441" y="868"/>
                  <a:pt x="507" y="691"/>
                  <a:pt x="570" y="564"/>
                </a:cubicBezTo>
                <a:cubicBezTo>
                  <a:pt x="633" y="437"/>
                  <a:pt x="697" y="285"/>
                  <a:pt x="760" y="191"/>
                </a:cubicBezTo>
                <a:cubicBezTo>
                  <a:pt x="823" y="97"/>
                  <a:pt x="884" y="0"/>
                  <a:pt x="949" y="1"/>
                </a:cubicBezTo>
                <a:cubicBezTo>
                  <a:pt x="1014" y="2"/>
                  <a:pt x="1088" y="102"/>
                  <a:pt x="1152" y="197"/>
                </a:cubicBezTo>
                <a:cubicBezTo>
                  <a:pt x="1216" y="292"/>
                  <a:pt x="1272" y="444"/>
                  <a:pt x="1336" y="571"/>
                </a:cubicBezTo>
                <a:cubicBezTo>
                  <a:pt x="1400" y="698"/>
                  <a:pt x="1439" y="861"/>
                  <a:pt x="1538" y="957"/>
                </a:cubicBezTo>
                <a:cubicBezTo>
                  <a:pt x="1637" y="1053"/>
                  <a:pt x="1784" y="1100"/>
                  <a:pt x="1931" y="1147"/>
                </a:cubicBezTo>
              </a:path>
            </a:pathLst>
          </a:custGeom>
          <a:noFill/>
          <a:ln w="571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952" name="Freeform 9"/>
          <p:cNvSpPr>
            <a:spLocks/>
          </p:cNvSpPr>
          <p:nvPr/>
        </p:nvSpPr>
        <p:spPr bwMode="auto">
          <a:xfrm>
            <a:off x="4645025" y="5035550"/>
            <a:ext cx="3065463" cy="1141413"/>
          </a:xfrm>
          <a:custGeom>
            <a:avLst/>
            <a:gdLst>
              <a:gd name="T0" fmla="*/ 0 w 1931"/>
              <a:gd name="T1" fmla="*/ 2147483646 h 1147"/>
              <a:gd name="T2" fmla="*/ 2147483646 w 1931"/>
              <a:gd name="T3" fmla="*/ 2147483646 h 1147"/>
              <a:gd name="T4" fmla="*/ 2147483646 w 1931"/>
              <a:gd name="T5" fmla="*/ 2147483646 h 1147"/>
              <a:gd name="T6" fmla="*/ 2147483646 w 1931"/>
              <a:gd name="T7" fmla="*/ 2147483646 h 1147"/>
              <a:gd name="T8" fmla="*/ 2147483646 w 1931"/>
              <a:gd name="T9" fmla="*/ 2147483646 h 1147"/>
              <a:gd name="T10" fmla="*/ 2147483646 w 1931"/>
              <a:gd name="T11" fmla="*/ 2147483646 h 1147"/>
              <a:gd name="T12" fmla="*/ 2147483646 w 1931"/>
              <a:gd name="T13" fmla="*/ 2147483646 h 1147"/>
              <a:gd name="T14" fmla="*/ 2147483646 w 1931"/>
              <a:gd name="T15" fmla="*/ 2147483646 h 1147"/>
              <a:gd name="T16" fmla="*/ 2147483646 w 1931"/>
              <a:gd name="T17" fmla="*/ 2147483646 h 1147"/>
              <a:gd name="T18" fmla="*/ 2147483646 w 1931"/>
              <a:gd name="T19" fmla="*/ 2147483646 h 114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931"/>
              <a:gd name="T31" fmla="*/ 0 h 1147"/>
              <a:gd name="T32" fmla="*/ 1931 w 1931"/>
              <a:gd name="T33" fmla="*/ 1147 h 114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931" h="1147">
                <a:moveTo>
                  <a:pt x="0" y="1147"/>
                </a:moveTo>
                <a:cubicBezTo>
                  <a:pt x="70" y="1122"/>
                  <a:pt x="140" y="1097"/>
                  <a:pt x="203" y="1064"/>
                </a:cubicBezTo>
                <a:cubicBezTo>
                  <a:pt x="266" y="1031"/>
                  <a:pt x="319" y="1034"/>
                  <a:pt x="380" y="951"/>
                </a:cubicBezTo>
                <a:cubicBezTo>
                  <a:pt x="441" y="868"/>
                  <a:pt x="507" y="691"/>
                  <a:pt x="570" y="564"/>
                </a:cubicBezTo>
                <a:cubicBezTo>
                  <a:pt x="633" y="437"/>
                  <a:pt x="697" y="285"/>
                  <a:pt x="760" y="191"/>
                </a:cubicBezTo>
                <a:cubicBezTo>
                  <a:pt x="823" y="97"/>
                  <a:pt x="884" y="0"/>
                  <a:pt x="949" y="1"/>
                </a:cubicBezTo>
                <a:cubicBezTo>
                  <a:pt x="1014" y="2"/>
                  <a:pt x="1088" y="102"/>
                  <a:pt x="1152" y="197"/>
                </a:cubicBezTo>
                <a:cubicBezTo>
                  <a:pt x="1216" y="292"/>
                  <a:pt x="1272" y="444"/>
                  <a:pt x="1336" y="571"/>
                </a:cubicBezTo>
                <a:cubicBezTo>
                  <a:pt x="1400" y="698"/>
                  <a:pt x="1439" y="861"/>
                  <a:pt x="1538" y="957"/>
                </a:cubicBezTo>
                <a:cubicBezTo>
                  <a:pt x="1637" y="1053"/>
                  <a:pt x="1784" y="1100"/>
                  <a:pt x="1931" y="1147"/>
                </a:cubicBezTo>
              </a:path>
            </a:pathLst>
          </a:custGeom>
          <a:noFill/>
          <a:ln w="5715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1681163" y="2986088"/>
            <a:ext cx="6254750" cy="1946275"/>
            <a:chOff x="1680424" y="2793200"/>
            <a:chExt cx="6253755" cy="1946386"/>
          </a:xfrm>
        </p:grpSpPr>
        <p:sp>
          <p:nvSpPr>
            <p:cNvPr id="82970" name="Freeform 10"/>
            <p:cNvSpPr>
              <a:spLocks/>
            </p:cNvSpPr>
            <p:nvPr/>
          </p:nvSpPr>
          <p:spPr bwMode="auto">
            <a:xfrm>
              <a:off x="1680424" y="3147323"/>
              <a:ext cx="5951538" cy="1592263"/>
            </a:xfrm>
            <a:custGeom>
              <a:avLst/>
              <a:gdLst>
                <a:gd name="T0" fmla="*/ 0 w 1931"/>
                <a:gd name="T1" fmla="*/ 2147483646 h 1147"/>
                <a:gd name="T2" fmla="*/ 2147483646 w 1931"/>
                <a:gd name="T3" fmla="*/ 2147483646 h 1147"/>
                <a:gd name="T4" fmla="*/ 2147483646 w 1931"/>
                <a:gd name="T5" fmla="*/ 2147483646 h 1147"/>
                <a:gd name="T6" fmla="*/ 2147483646 w 1931"/>
                <a:gd name="T7" fmla="*/ 2147483646 h 1147"/>
                <a:gd name="T8" fmla="*/ 2147483646 w 1931"/>
                <a:gd name="T9" fmla="*/ 2147483646 h 1147"/>
                <a:gd name="T10" fmla="*/ 2147483646 w 1931"/>
                <a:gd name="T11" fmla="*/ 2147483646 h 1147"/>
                <a:gd name="T12" fmla="*/ 2147483646 w 1931"/>
                <a:gd name="T13" fmla="*/ 2147483646 h 1147"/>
                <a:gd name="T14" fmla="*/ 2147483646 w 1931"/>
                <a:gd name="T15" fmla="*/ 2147483646 h 1147"/>
                <a:gd name="T16" fmla="*/ 2147483646 w 1931"/>
                <a:gd name="T17" fmla="*/ 2147483646 h 1147"/>
                <a:gd name="T18" fmla="*/ 2147483646 w 1931"/>
                <a:gd name="T19" fmla="*/ 2147483646 h 1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31"/>
                <a:gd name="T31" fmla="*/ 0 h 1147"/>
                <a:gd name="T32" fmla="*/ 1931 w 1931"/>
                <a:gd name="T33" fmla="*/ 1147 h 11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31" h="1147">
                  <a:moveTo>
                    <a:pt x="0" y="1147"/>
                  </a:moveTo>
                  <a:cubicBezTo>
                    <a:pt x="70" y="1122"/>
                    <a:pt x="140" y="1097"/>
                    <a:pt x="203" y="1064"/>
                  </a:cubicBezTo>
                  <a:cubicBezTo>
                    <a:pt x="266" y="1031"/>
                    <a:pt x="319" y="1034"/>
                    <a:pt x="380" y="951"/>
                  </a:cubicBezTo>
                  <a:cubicBezTo>
                    <a:pt x="441" y="868"/>
                    <a:pt x="507" y="691"/>
                    <a:pt x="570" y="564"/>
                  </a:cubicBezTo>
                  <a:cubicBezTo>
                    <a:pt x="633" y="437"/>
                    <a:pt x="697" y="285"/>
                    <a:pt x="760" y="191"/>
                  </a:cubicBezTo>
                  <a:cubicBezTo>
                    <a:pt x="823" y="97"/>
                    <a:pt x="884" y="0"/>
                    <a:pt x="949" y="1"/>
                  </a:cubicBezTo>
                  <a:cubicBezTo>
                    <a:pt x="1014" y="2"/>
                    <a:pt x="1088" y="102"/>
                    <a:pt x="1152" y="197"/>
                  </a:cubicBezTo>
                  <a:cubicBezTo>
                    <a:pt x="1216" y="292"/>
                    <a:pt x="1272" y="444"/>
                    <a:pt x="1336" y="571"/>
                  </a:cubicBezTo>
                  <a:cubicBezTo>
                    <a:pt x="1400" y="698"/>
                    <a:pt x="1439" y="861"/>
                    <a:pt x="1538" y="957"/>
                  </a:cubicBezTo>
                  <a:cubicBezTo>
                    <a:pt x="1637" y="1053"/>
                    <a:pt x="1784" y="1100"/>
                    <a:pt x="1931" y="1147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2417615" y="2902103"/>
              <a:ext cx="4477155" cy="428789"/>
            </a:xfrm>
            <a:prstGeom prst="roundRect">
              <a:avLst/>
            </a:prstGeom>
            <a:solidFill>
              <a:schemeClr val="tx2">
                <a:lumMod val="20000"/>
                <a:lumOff val="80000"/>
                <a:alpha val="72941"/>
              </a:schemeClr>
            </a:solidFill>
            <a:ln w="9525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none"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80000"/>
                </a:lnSpc>
                <a:defRPr/>
              </a:pPr>
              <a:r>
                <a:rPr lang="zh-CN" altLang="en-US" sz="2000" smtClean="0">
                  <a:solidFill>
                    <a:srgbClr val="960000"/>
                  </a:solidFill>
                  <a:latin typeface="宋体" panose="02010600030101010101" pitchFamily="2" charset="-122"/>
                </a:rPr>
                <a:t>基于哲学</a:t>
              </a:r>
              <a:r>
                <a:rPr lang="ja-JP" altLang="en-US" sz="2000" smtClean="0">
                  <a:solidFill>
                    <a:srgbClr val="960000"/>
                  </a:solidFill>
                  <a:latin typeface="宋体" panose="02010600030101010101" pitchFamily="2" charset="-122"/>
                </a:rPr>
                <a:t>社会科学</a:t>
              </a:r>
              <a:r>
                <a:rPr lang="zh-CN" altLang="en-US" sz="2000" smtClean="0">
                  <a:solidFill>
                    <a:srgbClr val="960000"/>
                  </a:solidFill>
                  <a:latin typeface="宋体" panose="02010600030101010101" pitchFamily="2" charset="-122"/>
                </a:rPr>
                <a:t>的</a:t>
              </a:r>
              <a:r>
                <a:rPr lang="ja-JP" altLang="en-US" sz="2000" smtClean="0">
                  <a:solidFill>
                    <a:srgbClr val="960000"/>
                  </a:solidFill>
                  <a:latin typeface="宋体" panose="02010600030101010101" pitchFamily="2" charset="-122"/>
                </a:rPr>
                <a:t>体制</a:t>
              </a:r>
              <a:r>
                <a:rPr lang="zh-CN" altLang="en-US" sz="2000" smtClean="0">
                  <a:solidFill>
                    <a:srgbClr val="960000"/>
                  </a:solidFill>
                  <a:latin typeface="宋体" panose="02010600030101010101" pitchFamily="2" charset="-122"/>
                </a:rPr>
                <a:t>创新</a:t>
              </a:r>
              <a:endParaRPr lang="en-US" altLang="zh-CN" sz="2000" smtClean="0">
                <a:solidFill>
                  <a:srgbClr val="96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82974" name="Rectangle 43"/>
            <p:cNvSpPr>
              <a:spLocks noChangeArrowheads="1"/>
            </p:cNvSpPr>
            <p:nvPr/>
          </p:nvSpPr>
          <p:spPr bwMode="auto">
            <a:xfrm>
              <a:off x="6823157" y="2793200"/>
              <a:ext cx="1111022" cy="646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 b="1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3600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契机</a:t>
              </a:r>
              <a:endParaRPr lang="en-US" altLang="zh-CN" sz="360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82954" name="Text Box 7"/>
          <p:cNvSpPr txBox="1">
            <a:spLocks noChangeArrowheads="1"/>
          </p:cNvSpPr>
          <p:nvPr/>
        </p:nvSpPr>
        <p:spPr bwMode="auto">
          <a:xfrm>
            <a:off x="3314700" y="6261100"/>
            <a:ext cx="3176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ea typeface="宋体" panose="02010600030101010101" pitchFamily="2" charset="-122"/>
              </a:rPr>
              <a:t>　</a:t>
            </a:r>
            <a:r>
              <a:rPr lang="zh-CN" altLang="en-US" sz="2400">
                <a:ea typeface="宋体" panose="02010600030101010101" pitchFamily="2" charset="-122"/>
              </a:rPr>
              <a:t>现代国家竞争力要素</a:t>
            </a:r>
          </a:p>
        </p:txBody>
      </p:sp>
      <p:sp>
        <p:nvSpPr>
          <p:cNvPr id="82955" name="Text Box 14"/>
          <p:cNvSpPr txBox="1">
            <a:spLocks noChangeArrowheads="1"/>
          </p:cNvSpPr>
          <p:nvPr/>
        </p:nvSpPr>
        <p:spPr bwMode="auto">
          <a:xfrm>
            <a:off x="1476375" y="5483225"/>
            <a:ext cx="2770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u="sng">
                <a:solidFill>
                  <a:srgbClr val="000000"/>
                </a:solidFill>
                <a:ea typeface="宋体" panose="02010600030101010101" pitchFamily="2" charset="-122"/>
              </a:rPr>
              <a:t>世界最大</a:t>
            </a:r>
            <a:r>
              <a:rPr lang="zh-CN" altLang="en-US" sz="2400" u="sng">
                <a:solidFill>
                  <a:srgbClr val="000000"/>
                </a:solidFill>
                <a:ea typeface="宋体" panose="02010600030101010101" pitchFamily="2" charset="-122"/>
              </a:rPr>
              <a:t>的</a:t>
            </a:r>
            <a:r>
              <a:rPr lang="zh-CN" altLang="en-US" sz="2400" u="sng">
                <a:solidFill>
                  <a:srgbClr val="FF0000"/>
                </a:solidFill>
                <a:ea typeface="宋体" panose="02010600030101010101" pitchFamily="2" charset="-122"/>
              </a:rPr>
              <a:t>工厂</a:t>
            </a:r>
            <a:endParaRPr lang="en-US" altLang="zh-CN" sz="2400" u="sng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2956" name="TextBox 41"/>
          <p:cNvSpPr txBox="1">
            <a:spLocks noChangeArrowheads="1"/>
          </p:cNvSpPr>
          <p:nvPr/>
        </p:nvSpPr>
        <p:spPr bwMode="auto">
          <a:xfrm>
            <a:off x="2525713" y="5932488"/>
            <a:ext cx="1317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515151"/>
                </a:solidFill>
                <a:ea typeface="宋体" panose="02010600030101010101" pitchFamily="2" charset="-122"/>
              </a:rPr>
              <a:t>(</a:t>
            </a:r>
            <a:r>
              <a:rPr lang="zh-CN" altLang="en-US" sz="2400">
                <a:solidFill>
                  <a:srgbClr val="515151"/>
                </a:solidFill>
                <a:ea typeface="宋体" panose="02010600030101010101" pitchFamily="2" charset="-122"/>
              </a:rPr>
              <a:t>生产力</a:t>
            </a:r>
            <a:r>
              <a:rPr lang="en-US" altLang="zh-CN" sz="2400">
                <a:solidFill>
                  <a:srgbClr val="515151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82957" name="TextBox 27"/>
          <p:cNvSpPr txBox="1">
            <a:spLocks noChangeArrowheads="1"/>
          </p:cNvSpPr>
          <p:nvPr/>
        </p:nvSpPr>
        <p:spPr bwMode="auto">
          <a:xfrm>
            <a:off x="5635625" y="5932488"/>
            <a:ext cx="1317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6600"/>
                </a:solidFill>
                <a:ea typeface="宋体" panose="02010600030101010101" pitchFamily="2" charset="-122"/>
              </a:rPr>
              <a:t>(</a:t>
            </a:r>
            <a:r>
              <a:rPr lang="zh-CN" altLang="en-US" sz="2400">
                <a:solidFill>
                  <a:srgbClr val="006600"/>
                </a:solidFill>
                <a:ea typeface="宋体" panose="02010600030101010101" pitchFamily="2" charset="-122"/>
              </a:rPr>
              <a:t>购买力</a:t>
            </a:r>
            <a:r>
              <a:rPr lang="en-US" altLang="zh-CN" sz="2400">
                <a:solidFill>
                  <a:srgbClr val="006600"/>
                </a:solidFill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auto">
          <a:xfrm>
            <a:off x="5003800" y="5532438"/>
            <a:ext cx="2520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u="sng">
                <a:solidFill>
                  <a:srgbClr val="008000"/>
                </a:solidFill>
                <a:ea typeface="宋体" panose="02010600030101010101" pitchFamily="2" charset="-122"/>
              </a:rPr>
              <a:t>世界最大</a:t>
            </a:r>
            <a:r>
              <a:rPr lang="zh-CN" altLang="en-US" sz="2400" u="sng">
                <a:solidFill>
                  <a:srgbClr val="008000"/>
                </a:solidFill>
                <a:ea typeface="宋体" panose="02010600030101010101" pitchFamily="2" charset="-122"/>
              </a:rPr>
              <a:t>的</a:t>
            </a:r>
            <a:r>
              <a:rPr lang="zh-CN" altLang="en-US" sz="2400" u="sng">
                <a:solidFill>
                  <a:srgbClr val="FF0000"/>
                </a:solidFill>
                <a:ea typeface="宋体" panose="02010600030101010101" pitchFamily="2" charset="-122"/>
              </a:rPr>
              <a:t>市场</a:t>
            </a:r>
          </a:p>
        </p:txBody>
      </p: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1631950" y="4327525"/>
            <a:ext cx="5954713" cy="1728788"/>
            <a:chOff x="1631950" y="4316413"/>
            <a:chExt cx="5954713" cy="1728787"/>
          </a:xfrm>
        </p:grpSpPr>
        <p:pic>
          <p:nvPicPr>
            <p:cNvPr id="8296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525" y="4316413"/>
              <a:ext cx="1227138" cy="1728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2963" name="Group 41"/>
            <p:cNvGrpSpPr>
              <a:grpSpLocks/>
            </p:cNvGrpSpPr>
            <p:nvPr/>
          </p:nvGrpSpPr>
          <p:grpSpPr bwMode="auto">
            <a:xfrm>
              <a:off x="1631950" y="4430713"/>
              <a:ext cx="5954713" cy="1593850"/>
              <a:chOff x="1679575" y="4498975"/>
              <a:chExt cx="5954713" cy="1593850"/>
            </a:xfrm>
          </p:grpSpPr>
          <p:sp>
            <p:nvSpPr>
              <p:cNvPr id="82968" name="Freeform 10"/>
              <p:cNvSpPr>
                <a:spLocks/>
              </p:cNvSpPr>
              <p:nvPr/>
            </p:nvSpPr>
            <p:spPr bwMode="auto">
              <a:xfrm flipV="1">
                <a:off x="1679575" y="4498975"/>
                <a:ext cx="5954713" cy="1593850"/>
              </a:xfrm>
              <a:custGeom>
                <a:avLst/>
                <a:gdLst>
                  <a:gd name="T0" fmla="*/ 0 w 1931"/>
                  <a:gd name="T1" fmla="*/ 2147483646 h 1147"/>
                  <a:gd name="T2" fmla="*/ 2147483646 w 1931"/>
                  <a:gd name="T3" fmla="*/ 2147483646 h 1147"/>
                  <a:gd name="T4" fmla="*/ 2147483646 w 1931"/>
                  <a:gd name="T5" fmla="*/ 2147483646 h 1147"/>
                  <a:gd name="T6" fmla="*/ 2147483646 w 1931"/>
                  <a:gd name="T7" fmla="*/ 2147483646 h 1147"/>
                  <a:gd name="T8" fmla="*/ 2147483646 w 1931"/>
                  <a:gd name="T9" fmla="*/ 2147483646 h 1147"/>
                  <a:gd name="T10" fmla="*/ 2147483646 w 1931"/>
                  <a:gd name="T11" fmla="*/ 2147483646 h 1147"/>
                  <a:gd name="T12" fmla="*/ 2147483646 w 1931"/>
                  <a:gd name="T13" fmla="*/ 2147483646 h 1147"/>
                  <a:gd name="T14" fmla="*/ 2147483646 w 1931"/>
                  <a:gd name="T15" fmla="*/ 2147483646 h 1147"/>
                  <a:gd name="T16" fmla="*/ 2147483646 w 1931"/>
                  <a:gd name="T17" fmla="*/ 2147483646 h 1147"/>
                  <a:gd name="T18" fmla="*/ 2147483646 w 1931"/>
                  <a:gd name="T19" fmla="*/ 2147483646 h 11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931"/>
                  <a:gd name="T31" fmla="*/ 0 h 1147"/>
                  <a:gd name="T32" fmla="*/ 1931 w 1931"/>
                  <a:gd name="T33" fmla="*/ 1147 h 114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931" h="1147">
                    <a:moveTo>
                      <a:pt x="0" y="1147"/>
                    </a:moveTo>
                    <a:cubicBezTo>
                      <a:pt x="70" y="1122"/>
                      <a:pt x="140" y="1097"/>
                      <a:pt x="203" y="1064"/>
                    </a:cubicBezTo>
                    <a:cubicBezTo>
                      <a:pt x="266" y="1031"/>
                      <a:pt x="319" y="1034"/>
                      <a:pt x="380" y="951"/>
                    </a:cubicBezTo>
                    <a:cubicBezTo>
                      <a:pt x="441" y="868"/>
                      <a:pt x="507" y="691"/>
                      <a:pt x="570" y="564"/>
                    </a:cubicBezTo>
                    <a:cubicBezTo>
                      <a:pt x="633" y="437"/>
                      <a:pt x="697" y="285"/>
                      <a:pt x="760" y="191"/>
                    </a:cubicBezTo>
                    <a:cubicBezTo>
                      <a:pt x="823" y="97"/>
                      <a:pt x="884" y="0"/>
                      <a:pt x="949" y="1"/>
                    </a:cubicBezTo>
                    <a:cubicBezTo>
                      <a:pt x="1014" y="2"/>
                      <a:pt x="1088" y="102"/>
                      <a:pt x="1152" y="197"/>
                    </a:cubicBezTo>
                    <a:cubicBezTo>
                      <a:pt x="1216" y="292"/>
                      <a:pt x="1272" y="444"/>
                      <a:pt x="1336" y="571"/>
                    </a:cubicBezTo>
                    <a:cubicBezTo>
                      <a:pt x="1400" y="698"/>
                      <a:pt x="1439" y="861"/>
                      <a:pt x="1538" y="957"/>
                    </a:cubicBezTo>
                    <a:cubicBezTo>
                      <a:pt x="1637" y="1053"/>
                      <a:pt x="1784" y="1100"/>
                      <a:pt x="1931" y="1147"/>
                    </a:cubicBezTo>
                  </a:path>
                </a:pathLst>
              </a:custGeom>
              <a:noFill/>
              <a:ln w="57150">
                <a:solidFill>
                  <a:schemeClr val="tx2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/>
              <a:lstStyle/>
              <a:p>
                <a:endParaRPr lang="zh-CN" altLang="en-US"/>
              </a:p>
            </p:txBody>
          </p:sp>
          <p:sp>
            <p:nvSpPr>
              <p:cNvPr id="82969" name="TextBox 40"/>
              <p:cNvSpPr txBox="1">
                <a:spLocks noChangeArrowheads="1"/>
              </p:cNvSpPr>
              <p:nvPr/>
            </p:nvSpPr>
            <p:spPr bwMode="auto">
              <a:xfrm>
                <a:off x="4063985" y="5156200"/>
                <a:ext cx="1111202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36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危机</a:t>
                </a:r>
                <a:endParaRPr lang="en-US" altLang="zh-CN" sz="36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124200" y="4470401"/>
              <a:ext cx="1447800" cy="461962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宋体" panose="02010600030101010101" pitchFamily="2" charset="-122"/>
                </a:rPr>
                <a:t>环境污染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86300" y="4470401"/>
              <a:ext cx="1608138" cy="461962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宋体" pitchFamily="2" charset="-122"/>
                </a:rPr>
                <a:t>食</a:t>
              </a:r>
              <a:r>
                <a:rPr lang="ja-JP" altLang="en-US" dirty="0">
                  <a:solidFill>
                    <a:schemeClr val="bg1"/>
                  </a:solidFill>
                  <a:latin typeface="宋体" pitchFamily="2" charset="-122"/>
                </a:rPr>
                <a:t>品安全</a:t>
              </a:r>
              <a:endParaRPr lang="zh-CN" altLang="en-US" sz="1200" dirty="0">
                <a:solidFill>
                  <a:schemeClr val="bg1"/>
                </a:solidFill>
                <a:latin typeface="宋体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24200" y="4914901"/>
              <a:ext cx="1422400" cy="461962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dirty="0" smtClean="0">
                  <a:solidFill>
                    <a:schemeClr val="bg1"/>
                  </a:solidFill>
                  <a:latin typeface="宋体" panose="02010600030101010101" pitchFamily="2" charset="-122"/>
                </a:rPr>
                <a:t>恶性竞争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686300" y="4914901"/>
              <a:ext cx="1608138" cy="461962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宋体" pitchFamily="2" charset="-122"/>
                </a:rPr>
                <a:t>两极分化</a:t>
              </a:r>
            </a:p>
          </p:txBody>
        </p:sp>
      </p:grpSp>
      <p:cxnSp>
        <p:nvCxnSpPr>
          <p:cNvPr id="82960" name="Straight Arrow Connector 43"/>
          <p:cNvCxnSpPr>
            <a:cxnSpLocks noChangeShapeType="1"/>
          </p:cNvCxnSpPr>
          <p:nvPr/>
        </p:nvCxnSpPr>
        <p:spPr bwMode="auto">
          <a:xfrm rot="5400000" flipH="1" flipV="1">
            <a:off x="-320675" y="4710906"/>
            <a:ext cx="3148013" cy="3175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61" name="Rectangle 37"/>
          <p:cNvSpPr>
            <a:spLocks noChangeArrowheads="1"/>
          </p:cNvSpPr>
          <p:nvPr/>
        </p:nvSpPr>
        <p:spPr bwMode="auto">
          <a:xfrm>
            <a:off x="741363" y="381000"/>
            <a:ext cx="77930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症结三：创新环境</a:t>
            </a:r>
            <a:r>
              <a:rPr lang="zh-CN" altLang="en-US" sz="4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湍流</a:t>
            </a:r>
            <a:r>
              <a:rPr lang="zh-CN" altLang="en-US" sz="40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化</a:t>
            </a:r>
            <a:endParaRPr lang="zh-CN" altLang="en-US" sz="40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197199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3" grpI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428750"/>
            <a:ext cx="6000750" cy="464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Rectangle 37"/>
          <p:cNvSpPr>
            <a:spLocks noChangeArrowheads="1"/>
          </p:cNvSpPr>
          <p:nvPr/>
        </p:nvSpPr>
        <p:spPr bwMode="auto">
          <a:xfrm>
            <a:off x="741363" y="381000"/>
            <a:ext cx="77930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chemeClr val="tx2"/>
                </a:solidFill>
                <a:ea typeface="宋体" panose="02010600030101010101" pitchFamily="2" charset="-122"/>
              </a:rPr>
              <a:t>“中国梦”何时才能实现？</a:t>
            </a:r>
          </a:p>
        </p:txBody>
      </p:sp>
    </p:spTree>
    <p:extLst>
      <p:ext uri="{BB962C8B-B14F-4D97-AF65-F5344CB8AC3E}">
        <p14:creationId xmlns:p14="http://schemas.microsoft.com/office/powerpoint/2010/main" val="227581547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792" y="2636912"/>
            <a:ext cx="42484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+mn-ea"/>
                <a:ea typeface="+mn-ea"/>
              </a:rPr>
              <a:t>感谢垂听！</a:t>
            </a:r>
            <a:endParaRPr lang="en-US" altLang="zh-CN" sz="6000" b="1" dirty="0" smtClean="0">
              <a:latin typeface="+mn-ea"/>
              <a:ea typeface="+mn-ea"/>
            </a:endParaRPr>
          </a:p>
          <a:p>
            <a:r>
              <a:rPr lang="zh-CN" altLang="en-US" sz="6000" b="1" dirty="0" smtClean="0">
                <a:latin typeface="+mn-ea"/>
                <a:ea typeface="+mn-ea"/>
              </a:rPr>
              <a:t>敬请斧正！</a:t>
            </a:r>
            <a:endParaRPr lang="zh-CN" altLang="en-US" sz="6000" b="1" dirty="0"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71140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itchFamily="49" charset="-122"/>
              </a:rPr>
              <a:t>主要国家研发费投入总量的</a:t>
            </a:r>
            <a:r>
              <a:rPr lang="zh-CN" altLang="en-US" dirty="0" smtClean="0">
                <a:latin typeface="黑体" pitchFamily="49" charset="-122"/>
              </a:rPr>
              <a:t>推移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54" y="1219200"/>
            <a:ext cx="5646091" cy="4419600"/>
          </a:xfrm>
        </p:spPr>
      </p:pic>
    </p:spTree>
    <p:extLst>
      <p:ext uri="{BB962C8B-B14F-4D97-AF65-F5344CB8AC3E}">
        <p14:creationId xmlns:p14="http://schemas.microsoft.com/office/powerpoint/2010/main" val="210292446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465223" y="548680"/>
            <a:ext cx="822960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2" charset="-122"/>
              </a:defRPr>
            </a:lvl9pPr>
          </a:lstStyle>
          <a:p>
            <a:r>
              <a:rPr lang="zh-CN" altLang="en-US" sz="3600" kern="0" dirty="0" smtClean="0">
                <a:latin typeface="黑体" pitchFamily="49" charset="-122"/>
              </a:rPr>
              <a:t>主要国家研发费投入总量的推移</a:t>
            </a:r>
            <a:endParaRPr lang="zh-CN" altLang="en-US" sz="3600" kern="0" dirty="0" smtClean="0"/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5651500"/>
            <a:ext cx="233269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sz="1100" dirty="0"/>
              <a:t>资料来源：日本</a:t>
            </a:r>
            <a:r>
              <a:rPr lang="zh-CN" altLang="en-US" sz="1100" dirty="0" smtClean="0"/>
              <a:t>科学技术指标</a:t>
            </a:r>
            <a:r>
              <a:rPr lang="en-US" altLang="zh-CN" sz="1100" dirty="0" smtClean="0"/>
              <a:t>2015</a:t>
            </a:r>
            <a:endParaRPr lang="zh-CN" altLang="en-US" sz="11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3" y="1007666"/>
            <a:ext cx="8229600" cy="4658072"/>
          </a:xfrm>
        </p:spPr>
      </p:pic>
    </p:spTree>
    <p:extLst>
      <p:ext uri="{BB962C8B-B14F-4D97-AF65-F5344CB8AC3E}">
        <p14:creationId xmlns:p14="http://schemas.microsoft.com/office/powerpoint/2010/main" val="381613502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提升科技创新软实力对全国科技创新中心建设的作用研究ppt">
  <a:themeElements>
    <a:clrScheme name="首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首页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首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正文">
  <a:themeElements>
    <a:clrScheme name="2_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正文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5_正文">
  <a:themeElements>
    <a:clrScheme name="3_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正文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6_正文">
  <a:themeElements>
    <a:clrScheme name="4_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_正文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正文">
  <a:themeElements>
    <a:clrScheme name="5_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5_正文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5_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8_正文">
  <a:themeElements>
    <a:clrScheme name="6_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6_正文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9_正文">
  <a:themeElements>
    <a:clrScheme name="7_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7_正文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7_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0_正文">
  <a:themeElements>
    <a:clrScheme name="8_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8_正文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8_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1_正文">
  <a:themeElements>
    <a:clrScheme name="9_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9_正文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_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正文">
  <a:themeElements>
    <a:clrScheme name="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正文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致谢">
  <a:themeElements>
    <a:clrScheme name="致谢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致谢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致谢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致谢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致谢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致谢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致谢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致谢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首页">
  <a:themeElements>
    <a:clrScheme name="首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首页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首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正文">
  <a:themeElements>
    <a:clrScheme name="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正文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致谢">
  <a:themeElements>
    <a:clrScheme name="致谢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致谢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致谢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致谢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致谢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致谢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致谢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致谢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致谢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首页">
  <a:themeElements>
    <a:clrScheme name="首页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首页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首页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首页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首页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正文">
  <a:themeElements>
    <a:clrScheme name="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正文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正文">
  <a:themeElements>
    <a:clrScheme name="1_正文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正文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正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正文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正文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正文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正文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正文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正文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正文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正文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正文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正文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正文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提升科技创新软实力对全国科技创新中心建设的作用研究ppt</Template>
  <TotalTime>3909</TotalTime>
  <Words>1713</Words>
  <Application>Microsoft Office PowerPoint</Application>
  <PresentationFormat>全屏显示(4:3)</PresentationFormat>
  <Paragraphs>274</Paragraphs>
  <Slides>72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72</vt:i4>
      </vt:variant>
    </vt:vector>
  </HeadingPairs>
  <TitlesOfParts>
    <vt:vector size="95" baseType="lpstr">
      <vt:lpstr>黑体</vt:lpstr>
      <vt:lpstr>华文楷体</vt:lpstr>
      <vt:lpstr>宋体</vt:lpstr>
      <vt:lpstr>Arial</vt:lpstr>
      <vt:lpstr>Calibri</vt:lpstr>
      <vt:lpstr>Times New Roman</vt:lpstr>
      <vt:lpstr>提升科技创新软实力对全国科技创新中心建设的作用研究ppt</vt:lpstr>
      <vt:lpstr>正文</vt:lpstr>
      <vt:lpstr>致谢</vt:lpstr>
      <vt:lpstr>1_首页</vt:lpstr>
      <vt:lpstr>1_正文</vt:lpstr>
      <vt:lpstr>1_致谢</vt:lpstr>
      <vt:lpstr>2_首页</vt:lpstr>
      <vt:lpstr>2_正文</vt:lpstr>
      <vt:lpstr>3_正文</vt:lpstr>
      <vt:lpstr>4_正文</vt:lpstr>
      <vt:lpstr>5_正文</vt:lpstr>
      <vt:lpstr>6_正文</vt:lpstr>
      <vt:lpstr>7_正文</vt:lpstr>
      <vt:lpstr>8_正文</vt:lpstr>
      <vt:lpstr>9_正文</vt:lpstr>
      <vt:lpstr>10_正文</vt:lpstr>
      <vt:lpstr>11_正文</vt:lpstr>
      <vt:lpstr>PowerPoint 演示文稿</vt:lpstr>
      <vt:lpstr>创新是引领发展的第一动力</vt:lpstr>
      <vt:lpstr>强化创新引领作用，为发展注入强大动力。</vt:lpstr>
      <vt:lpstr>问题：实施创新驱动发展战略的现实基础？</vt:lpstr>
      <vt:lpstr>报告提纲</vt:lpstr>
      <vt:lpstr> 1.研发经费投入</vt:lpstr>
      <vt:lpstr>主要国家研发费增长指数</vt:lpstr>
      <vt:lpstr>主要国家研发费投入总量的推移</vt:lpstr>
      <vt:lpstr>PowerPoint 演示文稿</vt:lpstr>
      <vt:lpstr>PowerPoint 演示文稿</vt:lpstr>
      <vt:lpstr>科研经费的投入已相当可观！</vt:lpstr>
      <vt:lpstr>PowerPoint 演示文稿</vt:lpstr>
      <vt:lpstr>PowerPoint 演示文稿</vt:lpstr>
      <vt:lpstr>政府投入的研发费占比变动情况</vt:lpstr>
      <vt:lpstr>政府研发费投入结构</vt:lpstr>
      <vt:lpstr>2012年美中日德科研经费流向</vt:lpstr>
      <vt:lpstr>主要国家高校研发费变动情况</vt:lpstr>
      <vt:lpstr>高校研发费占全社会研发费之比</vt:lpstr>
      <vt:lpstr>主要国家基础研究经费所占比重</vt:lpstr>
      <vt:lpstr>各部分研发费构成</vt:lpstr>
      <vt:lpstr>2.科研人员投入</vt:lpstr>
      <vt:lpstr>主要国家研发人员投入量</vt:lpstr>
      <vt:lpstr>中国研发人员的投入规模已非常庞大！</vt:lpstr>
      <vt:lpstr>研发人员占劳动人口比例</vt:lpstr>
      <vt:lpstr>政府科研院所的科研人员投入尤其庞大</vt:lpstr>
      <vt:lpstr>主要国家科研人员分布情况</vt:lpstr>
      <vt:lpstr>研发人员与研发辅助人员之比</vt:lpstr>
      <vt:lpstr>报告提纲</vt:lpstr>
      <vt:lpstr>1.国际论文产出</vt:lpstr>
      <vt:lpstr>国际论文发表变动情况</vt:lpstr>
      <vt:lpstr>美国国际论文发表情况</vt:lpstr>
      <vt:lpstr>各国国际论文发表情况</vt:lpstr>
      <vt:lpstr>主要国家国际论文占有率</vt:lpstr>
      <vt:lpstr>有科研人员评论道：</vt:lpstr>
      <vt:lpstr>顶尖论文发表数量明显偏低</vt:lpstr>
      <vt:lpstr>各类论文占比不尽合理</vt:lpstr>
      <vt:lpstr>2.发明专利产出</vt:lpstr>
      <vt:lpstr>主要国家2013年专利受理情况</vt:lpstr>
      <vt:lpstr>中国的专利族申请量明显偏低！</vt:lpstr>
      <vt:lpstr>主要国家国内外专利申请变动情况</vt:lpstr>
      <vt:lpstr>主要国家国内专利申请变动情况</vt:lpstr>
      <vt:lpstr>2015中国企业专利授予数量排名</vt:lpstr>
      <vt:lpstr>2015年底发明专利拥有数量排名</vt:lpstr>
      <vt:lpstr>2014年主要国家PCT专利申请情况</vt:lpstr>
      <vt:lpstr>2013年企业申请国际PCT专利排行榜</vt:lpstr>
      <vt:lpstr>2013年大学申请国际PCT专利排行榜</vt:lpstr>
      <vt:lpstr>2013年科研院所申请国际PCT专利排行榜</vt:lpstr>
      <vt:lpstr>中国各地2012年国际PCT专利申请情况</vt:lpstr>
      <vt:lpstr>报告提纲</vt:lpstr>
      <vt:lpstr>科研要素分析</vt:lpstr>
      <vt:lpstr>信息情报对确定科研方向与重点尤为重要</vt:lpstr>
      <vt:lpstr>知识类型</vt:lpstr>
      <vt:lpstr>已编码知识仅占20%</vt:lpstr>
      <vt:lpstr>报告提纲</vt:lpstr>
      <vt:lpstr>信息获取渠道</vt:lpstr>
      <vt:lpstr>国内聚会问题</vt:lpstr>
      <vt:lpstr>聚会交流</vt:lpstr>
      <vt:lpstr>                  信息获取渠道</vt:lpstr>
      <vt:lpstr>国际交流问题</vt:lpstr>
      <vt:lpstr>PowerPoint 演示文稿</vt:lpstr>
      <vt:lpstr>信息获取渠道</vt:lpstr>
      <vt:lpstr>图书馆</vt:lpstr>
      <vt:lpstr>PowerPoint 演示文稿</vt:lpstr>
      <vt:lpstr>信息获取渠道</vt:lpstr>
      <vt:lpstr>网络资源问题</vt:lpstr>
      <vt:lpstr>推送信息的接受</vt:lpstr>
      <vt:lpstr>必须大量提升我国的信息情报获取能力</vt:lpstr>
      <vt:lpstr>症结一：研发要素碎片化</vt:lpstr>
      <vt:lpstr>症结之二：科技成果转化低效化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提升科技创新软实力对全国科技创新中心建设的作用研究</dc:title>
  <dc:creator>Windows 用户</dc:creator>
  <cp:lastModifiedBy>ZHOU</cp:lastModifiedBy>
  <cp:revision>287</cp:revision>
  <dcterms:created xsi:type="dcterms:W3CDTF">2015-09-08T09:19:18Z</dcterms:created>
  <dcterms:modified xsi:type="dcterms:W3CDTF">2016-12-20T09:06:23Z</dcterms:modified>
</cp:coreProperties>
</file>